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0" r:id="rId2"/>
    <p:sldMasterId id="2147483682" r:id="rId3"/>
  </p:sldMasterIdLst>
  <p:notesMasterIdLst>
    <p:notesMasterId r:id="rId86"/>
  </p:notesMasterIdLst>
  <p:handoutMasterIdLst>
    <p:handoutMasterId r:id="rId87"/>
  </p:handoutMasterIdLst>
  <p:sldIdLst>
    <p:sldId id="617" r:id="rId4"/>
    <p:sldId id="560" r:id="rId5"/>
    <p:sldId id="332" r:id="rId6"/>
    <p:sldId id="627" r:id="rId7"/>
    <p:sldId id="619" r:id="rId8"/>
    <p:sldId id="618" r:id="rId9"/>
    <p:sldId id="506" r:id="rId10"/>
    <p:sldId id="638" r:id="rId11"/>
    <p:sldId id="624" r:id="rId12"/>
    <p:sldId id="570" r:id="rId13"/>
    <p:sldId id="640" r:id="rId14"/>
    <p:sldId id="587" r:id="rId15"/>
    <p:sldId id="646" r:id="rId16"/>
    <p:sldId id="581" r:id="rId17"/>
    <p:sldId id="582" r:id="rId18"/>
    <p:sldId id="584" r:id="rId19"/>
    <p:sldId id="583" r:id="rId20"/>
    <p:sldId id="557" r:id="rId21"/>
    <p:sldId id="643" r:id="rId22"/>
    <p:sldId id="644" r:id="rId23"/>
    <p:sldId id="461" r:id="rId24"/>
    <p:sldId id="535" r:id="rId25"/>
    <p:sldId id="536" r:id="rId26"/>
    <p:sldId id="610" r:id="rId27"/>
    <p:sldId id="504" r:id="rId28"/>
    <p:sldId id="596" r:id="rId29"/>
    <p:sldId id="597" r:id="rId30"/>
    <p:sldId id="543" r:id="rId31"/>
    <p:sldId id="590" r:id="rId32"/>
    <p:sldId id="593" r:id="rId33"/>
    <p:sldId id="562" r:id="rId34"/>
    <p:sldId id="641" r:id="rId35"/>
    <p:sldId id="527" r:id="rId36"/>
    <p:sldId id="591" r:id="rId37"/>
    <p:sldId id="629" r:id="rId38"/>
    <p:sldId id="636" r:id="rId39"/>
    <p:sldId id="637" r:id="rId40"/>
    <p:sldId id="526" r:id="rId41"/>
    <p:sldId id="523" r:id="rId42"/>
    <p:sldId id="615" r:id="rId43"/>
    <p:sldId id="625" r:id="rId44"/>
    <p:sldId id="412" r:id="rId45"/>
    <p:sldId id="519" r:id="rId46"/>
    <p:sldId id="653" r:id="rId47"/>
    <p:sldId id="642" r:id="rId48"/>
    <p:sldId id="411" r:id="rId49"/>
    <p:sldId id="648" r:id="rId50"/>
    <p:sldId id="364" r:id="rId51"/>
    <p:sldId id="621" r:id="rId52"/>
    <p:sldId id="363" r:id="rId53"/>
    <p:sldId id="647" r:id="rId54"/>
    <p:sldId id="534" r:id="rId55"/>
    <p:sldId id="651" r:id="rId56"/>
    <p:sldId id="611" r:id="rId57"/>
    <p:sldId id="652" r:id="rId58"/>
    <p:sldId id="547" r:id="rId59"/>
    <p:sldId id="649" r:id="rId60"/>
    <p:sldId id="567" r:id="rId61"/>
    <p:sldId id="612" r:id="rId62"/>
    <p:sldId id="548" r:id="rId63"/>
    <p:sldId id="549" r:id="rId64"/>
    <p:sldId id="550" r:id="rId65"/>
    <p:sldId id="551" r:id="rId66"/>
    <p:sldId id="552" r:id="rId67"/>
    <p:sldId id="553" r:id="rId68"/>
    <p:sldId id="554" r:id="rId69"/>
    <p:sldId id="654" r:id="rId70"/>
    <p:sldId id="565" r:id="rId71"/>
    <p:sldId id="568" r:id="rId72"/>
    <p:sldId id="500" r:id="rId73"/>
    <p:sldId id="368" r:id="rId74"/>
    <p:sldId id="600" r:id="rId75"/>
    <p:sldId id="599" r:id="rId76"/>
    <p:sldId id="601" r:id="rId77"/>
    <p:sldId id="604" r:id="rId78"/>
    <p:sldId id="501" r:id="rId79"/>
    <p:sldId id="606" r:id="rId80"/>
    <p:sldId id="410" r:id="rId81"/>
    <p:sldId id="533" r:id="rId82"/>
    <p:sldId id="655" r:id="rId83"/>
    <p:sldId id="556" r:id="rId84"/>
    <p:sldId id="435" r:id="rId85"/>
  </p:sldIdLst>
  <p:sldSz cx="9144000" cy="6858000" type="screen4x3"/>
  <p:notesSz cx="9236075" cy="6950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7">
          <p15:clr>
            <a:srgbClr val="A4A3A4"/>
          </p15:clr>
        </p15:guide>
        <p15:guide id="2" pos="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FF9900"/>
    <a:srgbClr val="009900"/>
    <a:srgbClr val="0000FF"/>
    <a:srgbClr val="CC9900"/>
    <a:srgbClr val="008000"/>
    <a:srgbClr val="CC66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6" autoAdjust="0"/>
    <p:restoredTop sz="86279" autoAdjust="0"/>
  </p:normalViewPr>
  <p:slideViewPr>
    <p:cSldViewPr snapToGrid="0">
      <p:cViewPr varScale="1">
        <p:scale>
          <a:sx n="59" d="100"/>
          <a:sy n="59" d="100"/>
        </p:scale>
        <p:origin x="1232" y="48"/>
      </p:cViewPr>
      <p:guideLst>
        <p:guide orient="horz" pos="717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880" y="320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244CC-8D2F-4E49-8F47-5C5C7FB31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833D-3454-44CD-AC38-BF78706C87A1}">
      <dgm:prSet phldrT="[Text]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baseline="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Blue &amp; Gold HMO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AF6A287F-50DB-4115-9FC9-E5C3A25AFC5E}" type="parTrans" cxnId="{21F9D909-4681-4C44-A613-FD48A966B097}">
      <dgm:prSet/>
      <dgm:spPr/>
      <dgm:t>
        <a:bodyPr/>
        <a:lstStyle/>
        <a:p>
          <a:endParaRPr lang="en-US"/>
        </a:p>
      </dgm:t>
    </dgm:pt>
    <dgm:pt modelId="{2A364627-4053-4082-BED0-71197F1A50BF}" type="sibTrans" cxnId="{21F9D909-4681-4C44-A613-FD48A966B0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888C4A3-92E7-4B71-982B-D1E99E4C6A8E}">
      <dgm:prSet phldrT="[Text]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Choice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47AC651-ADA4-4BD3-AD13-76CD8D63B813}" type="parTrans" cxnId="{84E77CC1-ABA7-4C32-9749-B85C80D871EA}">
      <dgm:prSet/>
      <dgm:spPr/>
      <dgm:t>
        <a:bodyPr/>
        <a:lstStyle/>
        <a:p>
          <a:endParaRPr lang="en-US"/>
        </a:p>
      </dgm:t>
    </dgm:pt>
    <dgm:pt modelId="{81131512-39F6-48C7-A40A-090593797825}" type="sibTrans" cxnId="{84E77CC1-ABA7-4C32-9749-B85C80D871EA}">
      <dgm:prSet/>
      <dgm:spPr/>
      <dgm:t>
        <a:bodyPr/>
        <a:lstStyle/>
        <a:p>
          <a:endParaRPr lang="en-US"/>
        </a:p>
      </dgm:t>
    </dgm:pt>
    <dgm:pt modelId="{AB8B258E-7B02-4DE2-B358-A3006CD6A907}" type="pres">
      <dgm:prSet presAssocID="{911244CC-8D2F-4E49-8F47-5C5C7FB31D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CD1D-39F8-4C72-8C72-81093CD59576}" type="pres">
      <dgm:prSet presAssocID="{5F5F833D-3454-44CD-AC38-BF78706C87A1}" presName="node" presStyleLbl="node1" presStyleIdx="0" presStyleCnt="2" custScaleY="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16C64-ED76-4204-859D-D4D5B5F5720A}" type="pres">
      <dgm:prSet presAssocID="{2A364627-4053-4082-BED0-71197F1A50BF}" presName="sibTrans" presStyleLbl="sibTrans2D1" presStyleIdx="0" presStyleCnt="1" custScaleX="72352" custScaleY="76039"/>
      <dgm:spPr/>
      <dgm:t>
        <a:bodyPr/>
        <a:lstStyle/>
        <a:p>
          <a:endParaRPr lang="en-US"/>
        </a:p>
      </dgm:t>
    </dgm:pt>
    <dgm:pt modelId="{885C9B98-D20F-464D-AC7C-BAE8E32402CD}" type="pres">
      <dgm:prSet presAssocID="{2A364627-4053-4082-BED0-71197F1A50B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8B9359-D38D-4493-93FC-16BC2DC2AC27}" type="pres">
      <dgm:prSet presAssocID="{3888C4A3-92E7-4B71-982B-D1E99E4C6A8E}" presName="node" presStyleLbl="node1" presStyleIdx="1" presStyleCnt="2" custScaleX="120858" custScaleY="2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6E870-AA38-4DF3-8A2B-A17A6E6D8727}" type="presOf" srcId="{3888C4A3-92E7-4B71-982B-D1E99E4C6A8E}" destId="{B48B9359-D38D-4493-93FC-16BC2DC2AC27}" srcOrd="0" destOrd="0" presId="urn:microsoft.com/office/officeart/2005/8/layout/process1"/>
    <dgm:cxn modelId="{21F9D909-4681-4C44-A613-FD48A966B097}" srcId="{911244CC-8D2F-4E49-8F47-5C5C7FB31D94}" destId="{5F5F833D-3454-44CD-AC38-BF78706C87A1}" srcOrd="0" destOrd="0" parTransId="{AF6A287F-50DB-4115-9FC9-E5C3A25AFC5E}" sibTransId="{2A364627-4053-4082-BED0-71197F1A50BF}"/>
    <dgm:cxn modelId="{84E77CC1-ABA7-4C32-9749-B85C80D871EA}" srcId="{911244CC-8D2F-4E49-8F47-5C5C7FB31D94}" destId="{3888C4A3-92E7-4B71-982B-D1E99E4C6A8E}" srcOrd="1" destOrd="0" parTransId="{147AC651-ADA4-4BD3-AD13-76CD8D63B813}" sibTransId="{81131512-39F6-48C7-A40A-090593797825}"/>
    <dgm:cxn modelId="{8C2C2EAD-DC7B-4EC9-9AA4-578BEADA775C}" type="presOf" srcId="{911244CC-8D2F-4E49-8F47-5C5C7FB31D94}" destId="{AB8B258E-7B02-4DE2-B358-A3006CD6A907}" srcOrd="0" destOrd="0" presId="urn:microsoft.com/office/officeart/2005/8/layout/process1"/>
    <dgm:cxn modelId="{2CB9A84B-D8BA-432F-9B4E-213CDBB7B20D}" type="presOf" srcId="{2A364627-4053-4082-BED0-71197F1A50BF}" destId="{FA416C64-ED76-4204-859D-D4D5B5F5720A}" srcOrd="0" destOrd="0" presId="urn:microsoft.com/office/officeart/2005/8/layout/process1"/>
    <dgm:cxn modelId="{0F4323E4-B671-43F0-B766-DEBA8B596968}" type="presOf" srcId="{2A364627-4053-4082-BED0-71197F1A50BF}" destId="{885C9B98-D20F-464D-AC7C-BAE8E32402CD}" srcOrd="1" destOrd="0" presId="urn:microsoft.com/office/officeart/2005/8/layout/process1"/>
    <dgm:cxn modelId="{D826140C-13D2-4A86-A049-F018EC1870D8}" type="presOf" srcId="{5F5F833D-3454-44CD-AC38-BF78706C87A1}" destId="{60A2CD1D-39F8-4C72-8C72-81093CD59576}" srcOrd="0" destOrd="0" presId="urn:microsoft.com/office/officeart/2005/8/layout/process1"/>
    <dgm:cxn modelId="{039440F9-978E-4634-8C07-4AA565D613A3}" type="presParOf" srcId="{AB8B258E-7B02-4DE2-B358-A3006CD6A907}" destId="{60A2CD1D-39F8-4C72-8C72-81093CD59576}" srcOrd="0" destOrd="0" presId="urn:microsoft.com/office/officeart/2005/8/layout/process1"/>
    <dgm:cxn modelId="{A4A7D5B0-46F2-487E-9150-0F64DA969A8A}" type="presParOf" srcId="{AB8B258E-7B02-4DE2-B358-A3006CD6A907}" destId="{FA416C64-ED76-4204-859D-D4D5B5F5720A}" srcOrd="1" destOrd="0" presId="urn:microsoft.com/office/officeart/2005/8/layout/process1"/>
    <dgm:cxn modelId="{4D837555-0F2E-4A6E-85B1-BB720E25808B}" type="presParOf" srcId="{FA416C64-ED76-4204-859D-D4D5B5F5720A}" destId="{885C9B98-D20F-464D-AC7C-BAE8E32402CD}" srcOrd="0" destOrd="0" presId="urn:microsoft.com/office/officeart/2005/8/layout/process1"/>
    <dgm:cxn modelId="{5F5E5A63-071D-4214-89E0-65D7B667CCB0}" type="presParOf" srcId="{AB8B258E-7B02-4DE2-B358-A3006CD6A907}" destId="{B48B9359-D38D-4493-93FC-16BC2DC2AC27}" srcOrd="2" destOrd="0" presId="urn:microsoft.com/office/officeart/2005/8/layout/process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244CC-8D2F-4E49-8F47-5C5C7FB31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833D-3454-44CD-AC38-BF78706C87A1}">
      <dgm:prSet phldrT="[Text]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UC Care PPO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AF6A287F-50DB-4115-9FC9-E5C3A25AFC5E}" type="parTrans" cxnId="{21F9D909-4681-4C44-A613-FD48A966B097}">
      <dgm:prSet/>
      <dgm:spPr/>
      <dgm:t>
        <a:bodyPr/>
        <a:lstStyle/>
        <a:p>
          <a:endParaRPr lang="en-US"/>
        </a:p>
      </dgm:t>
    </dgm:pt>
    <dgm:pt modelId="{2A364627-4053-4082-BED0-71197F1A50BF}" type="sibTrans" cxnId="{21F9D909-4681-4C44-A613-FD48A966B0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888C4A3-92E7-4B71-982B-D1E99E4C6A8E}">
      <dgm:prSet phldrT="[Text]"/>
      <dgm:spPr>
        <a:solidFill>
          <a:schemeClr val="bg1">
            <a:lumMod val="9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PPO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47AC651-ADA4-4BD3-AD13-76CD8D63B813}" type="parTrans" cxnId="{84E77CC1-ABA7-4C32-9749-B85C80D871EA}">
      <dgm:prSet/>
      <dgm:spPr/>
      <dgm:t>
        <a:bodyPr/>
        <a:lstStyle/>
        <a:p>
          <a:endParaRPr lang="en-US"/>
        </a:p>
      </dgm:t>
    </dgm:pt>
    <dgm:pt modelId="{81131512-39F6-48C7-A40A-090593797825}" type="sibTrans" cxnId="{84E77CC1-ABA7-4C32-9749-B85C80D871EA}">
      <dgm:prSet/>
      <dgm:spPr/>
      <dgm:t>
        <a:bodyPr/>
        <a:lstStyle/>
        <a:p>
          <a:endParaRPr lang="en-US"/>
        </a:p>
      </dgm:t>
    </dgm:pt>
    <dgm:pt modelId="{AB8B258E-7B02-4DE2-B358-A3006CD6A907}" type="pres">
      <dgm:prSet presAssocID="{911244CC-8D2F-4E49-8F47-5C5C7FB31D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CD1D-39F8-4C72-8C72-81093CD59576}" type="pres">
      <dgm:prSet presAssocID="{5F5F833D-3454-44CD-AC38-BF78706C87A1}" presName="node" presStyleLbl="node1" presStyleIdx="0" presStyleCnt="2" custScaleY="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16C64-ED76-4204-859D-D4D5B5F5720A}" type="pres">
      <dgm:prSet presAssocID="{2A364627-4053-4082-BED0-71197F1A50BF}" presName="sibTrans" presStyleLbl="sibTrans2D1" presStyleIdx="0" presStyleCnt="1" custScaleX="68614" custScaleY="73359"/>
      <dgm:spPr/>
      <dgm:t>
        <a:bodyPr/>
        <a:lstStyle/>
        <a:p>
          <a:endParaRPr lang="en-US"/>
        </a:p>
      </dgm:t>
    </dgm:pt>
    <dgm:pt modelId="{885C9B98-D20F-464D-AC7C-BAE8E32402CD}" type="pres">
      <dgm:prSet presAssocID="{2A364627-4053-4082-BED0-71197F1A50B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8B9359-D38D-4493-93FC-16BC2DC2AC27}" type="pres">
      <dgm:prSet presAssocID="{3888C4A3-92E7-4B71-982B-D1E99E4C6A8E}" presName="node" presStyleLbl="node1" presStyleIdx="1" presStyleCnt="2" custScaleX="120858" custScaleY="2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9D909-4681-4C44-A613-FD48A966B097}" srcId="{911244CC-8D2F-4E49-8F47-5C5C7FB31D94}" destId="{5F5F833D-3454-44CD-AC38-BF78706C87A1}" srcOrd="0" destOrd="0" parTransId="{AF6A287F-50DB-4115-9FC9-E5C3A25AFC5E}" sibTransId="{2A364627-4053-4082-BED0-71197F1A50BF}"/>
    <dgm:cxn modelId="{4B0FEA20-FB6D-453A-92D2-07AB66E42C57}" type="presOf" srcId="{2A364627-4053-4082-BED0-71197F1A50BF}" destId="{FA416C64-ED76-4204-859D-D4D5B5F5720A}" srcOrd="0" destOrd="0" presId="urn:microsoft.com/office/officeart/2005/8/layout/process1"/>
    <dgm:cxn modelId="{84E77CC1-ABA7-4C32-9749-B85C80D871EA}" srcId="{911244CC-8D2F-4E49-8F47-5C5C7FB31D94}" destId="{3888C4A3-92E7-4B71-982B-D1E99E4C6A8E}" srcOrd="1" destOrd="0" parTransId="{147AC651-ADA4-4BD3-AD13-76CD8D63B813}" sibTransId="{81131512-39F6-48C7-A40A-090593797825}"/>
    <dgm:cxn modelId="{C7935ECD-C8E4-4556-B5ED-416C1A32B38F}" type="presOf" srcId="{2A364627-4053-4082-BED0-71197F1A50BF}" destId="{885C9B98-D20F-464D-AC7C-BAE8E32402CD}" srcOrd="1" destOrd="0" presId="urn:microsoft.com/office/officeart/2005/8/layout/process1"/>
    <dgm:cxn modelId="{4F8CBBDC-8927-4DB3-BE16-122600205AD3}" type="presOf" srcId="{3888C4A3-92E7-4B71-982B-D1E99E4C6A8E}" destId="{B48B9359-D38D-4493-93FC-16BC2DC2AC27}" srcOrd="0" destOrd="0" presId="urn:microsoft.com/office/officeart/2005/8/layout/process1"/>
    <dgm:cxn modelId="{7AD0DAA3-8202-4A93-8ECC-240F19DB8B5C}" type="presOf" srcId="{911244CC-8D2F-4E49-8F47-5C5C7FB31D94}" destId="{AB8B258E-7B02-4DE2-B358-A3006CD6A907}" srcOrd="0" destOrd="0" presId="urn:microsoft.com/office/officeart/2005/8/layout/process1"/>
    <dgm:cxn modelId="{209F04BA-3BB3-42E2-A4FD-72B5EE515B83}" type="presOf" srcId="{5F5F833D-3454-44CD-AC38-BF78706C87A1}" destId="{60A2CD1D-39F8-4C72-8C72-81093CD59576}" srcOrd="0" destOrd="0" presId="urn:microsoft.com/office/officeart/2005/8/layout/process1"/>
    <dgm:cxn modelId="{FDAC65BB-CD00-4DD2-8155-DDA0BBC1C226}" type="presParOf" srcId="{AB8B258E-7B02-4DE2-B358-A3006CD6A907}" destId="{60A2CD1D-39F8-4C72-8C72-81093CD59576}" srcOrd="0" destOrd="0" presId="urn:microsoft.com/office/officeart/2005/8/layout/process1"/>
    <dgm:cxn modelId="{ED4656DC-A0DF-43A7-8496-368D1F2A4359}" type="presParOf" srcId="{AB8B258E-7B02-4DE2-B358-A3006CD6A907}" destId="{FA416C64-ED76-4204-859D-D4D5B5F5720A}" srcOrd="1" destOrd="0" presId="urn:microsoft.com/office/officeart/2005/8/layout/process1"/>
    <dgm:cxn modelId="{B55BF394-7573-4088-B918-79B83BA062E6}" type="presParOf" srcId="{FA416C64-ED76-4204-859D-D4D5B5F5720A}" destId="{885C9B98-D20F-464D-AC7C-BAE8E32402CD}" srcOrd="0" destOrd="0" presId="urn:microsoft.com/office/officeart/2005/8/layout/process1"/>
    <dgm:cxn modelId="{76445D17-C325-4511-BAAA-A7EACB91DE4C}" type="presParOf" srcId="{AB8B258E-7B02-4DE2-B358-A3006CD6A907}" destId="{B48B9359-D38D-4493-93FC-16BC2DC2AC27}" srcOrd="2" destOrd="0" presId="urn:microsoft.com/office/officeart/2005/8/layout/process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1244CC-8D2F-4E49-8F47-5C5C7FB31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833D-3454-44CD-AC38-BF78706C87A1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Core PPO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AF6A287F-50DB-4115-9FC9-E5C3A25AFC5E}" type="parTrans" cxnId="{21F9D909-4681-4C44-A613-FD48A966B097}">
      <dgm:prSet/>
      <dgm:spPr/>
      <dgm:t>
        <a:bodyPr/>
        <a:lstStyle/>
        <a:p>
          <a:endParaRPr lang="en-US"/>
        </a:p>
      </dgm:t>
    </dgm:pt>
    <dgm:pt modelId="{2A364627-4053-4082-BED0-71197F1A50BF}" type="sibTrans" cxnId="{21F9D909-4681-4C44-A613-FD48A966B0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888C4A3-92E7-4B71-982B-D1E99E4C6A8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PPO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47AC651-ADA4-4BD3-AD13-76CD8D63B813}" type="parTrans" cxnId="{84E77CC1-ABA7-4C32-9749-B85C80D871EA}">
      <dgm:prSet/>
      <dgm:spPr/>
      <dgm:t>
        <a:bodyPr/>
        <a:lstStyle/>
        <a:p>
          <a:endParaRPr lang="en-US"/>
        </a:p>
      </dgm:t>
    </dgm:pt>
    <dgm:pt modelId="{81131512-39F6-48C7-A40A-090593797825}" type="sibTrans" cxnId="{84E77CC1-ABA7-4C32-9749-B85C80D871EA}">
      <dgm:prSet/>
      <dgm:spPr/>
      <dgm:t>
        <a:bodyPr/>
        <a:lstStyle/>
        <a:p>
          <a:endParaRPr lang="en-US"/>
        </a:p>
      </dgm:t>
    </dgm:pt>
    <dgm:pt modelId="{AB8B258E-7B02-4DE2-B358-A3006CD6A907}" type="pres">
      <dgm:prSet presAssocID="{911244CC-8D2F-4E49-8F47-5C5C7FB31D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CD1D-39F8-4C72-8C72-81093CD59576}" type="pres">
      <dgm:prSet presAssocID="{5F5F833D-3454-44CD-AC38-BF78706C87A1}" presName="node" presStyleLbl="node1" presStyleIdx="0" presStyleCnt="2" custScaleY="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16C64-ED76-4204-859D-D4D5B5F5720A}" type="pres">
      <dgm:prSet presAssocID="{2A364627-4053-4082-BED0-71197F1A50BF}" presName="sibTrans" presStyleLbl="sibTrans2D1" presStyleIdx="0" presStyleCnt="1" custScaleX="72353" custScaleY="76620"/>
      <dgm:spPr/>
      <dgm:t>
        <a:bodyPr/>
        <a:lstStyle/>
        <a:p>
          <a:endParaRPr lang="en-US"/>
        </a:p>
      </dgm:t>
    </dgm:pt>
    <dgm:pt modelId="{885C9B98-D20F-464D-AC7C-BAE8E32402CD}" type="pres">
      <dgm:prSet presAssocID="{2A364627-4053-4082-BED0-71197F1A50B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8B9359-D38D-4493-93FC-16BC2DC2AC27}" type="pres">
      <dgm:prSet presAssocID="{3888C4A3-92E7-4B71-982B-D1E99E4C6A8E}" presName="node" presStyleLbl="node1" presStyleIdx="1" presStyleCnt="2" custScaleX="120858" custScaleY="2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99C6F-B84A-47E2-8C33-F9F057A75E42}" type="presOf" srcId="{5F5F833D-3454-44CD-AC38-BF78706C87A1}" destId="{60A2CD1D-39F8-4C72-8C72-81093CD59576}" srcOrd="0" destOrd="0" presId="urn:microsoft.com/office/officeart/2005/8/layout/process1"/>
    <dgm:cxn modelId="{21F9D909-4681-4C44-A613-FD48A966B097}" srcId="{911244CC-8D2F-4E49-8F47-5C5C7FB31D94}" destId="{5F5F833D-3454-44CD-AC38-BF78706C87A1}" srcOrd="0" destOrd="0" parTransId="{AF6A287F-50DB-4115-9FC9-E5C3A25AFC5E}" sibTransId="{2A364627-4053-4082-BED0-71197F1A50BF}"/>
    <dgm:cxn modelId="{F3E3DA69-98FC-4B5B-B8D2-640A3C56ADC8}" type="presOf" srcId="{911244CC-8D2F-4E49-8F47-5C5C7FB31D94}" destId="{AB8B258E-7B02-4DE2-B358-A3006CD6A907}" srcOrd="0" destOrd="0" presId="urn:microsoft.com/office/officeart/2005/8/layout/process1"/>
    <dgm:cxn modelId="{84E77CC1-ABA7-4C32-9749-B85C80D871EA}" srcId="{911244CC-8D2F-4E49-8F47-5C5C7FB31D94}" destId="{3888C4A3-92E7-4B71-982B-D1E99E4C6A8E}" srcOrd="1" destOrd="0" parTransId="{147AC651-ADA4-4BD3-AD13-76CD8D63B813}" sibTransId="{81131512-39F6-48C7-A40A-090593797825}"/>
    <dgm:cxn modelId="{5CB56625-3FD6-4726-A8AD-7BE688902EA6}" type="presOf" srcId="{2A364627-4053-4082-BED0-71197F1A50BF}" destId="{885C9B98-D20F-464D-AC7C-BAE8E32402CD}" srcOrd="1" destOrd="0" presId="urn:microsoft.com/office/officeart/2005/8/layout/process1"/>
    <dgm:cxn modelId="{C09DEFCA-1D59-4E67-89D7-34C6B5EAA6D1}" type="presOf" srcId="{2A364627-4053-4082-BED0-71197F1A50BF}" destId="{FA416C64-ED76-4204-859D-D4D5B5F5720A}" srcOrd="0" destOrd="0" presId="urn:microsoft.com/office/officeart/2005/8/layout/process1"/>
    <dgm:cxn modelId="{4E852EF8-0771-414A-88A0-24D515DFCC15}" type="presOf" srcId="{3888C4A3-92E7-4B71-982B-D1E99E4C6A8E}" destId="{B48B9359-D38D-4493-93FC-16BC2DC2AC27}" srcOrd="0" destOrd="0" presId="urn:microsoft.com/office/officeart/2005/8/layout/process1"/>
    <dgm:cxn modelId="{7E71CD60-AB65-4676-B31B-3D6237F3B2F0}" type="presParOf" srcId="{AB8B258E-7B02-4DE2-B358-A3006CD6A907}" destId="{60A2CD1D-39F8-4C72-8C72-81093CD59576}" srcOrd="0" destOrd="0" presId="urn:microsoft.com/office/officeart/2005/8/layout/process1"/>
    <dgm:cxn modelId="{FA10B410-2DE4-43DA-9BFD-3E90BE3ADE7D}" type="presParOf" srcId="{AB8B258E-7B02-4DE2-B358-A3006CD6A907}" destId="{FA416C64-ED76-4204-859D-D4D5B5F5720A}" srcOrd="1" destOrd="0" presId="urn:microsoft.com/office/officeart/2005/8/layout/process1"/>
    <dgm:cxn modelId="{52D1C6CD-0CDA-41FB-A732-69EDD98E080B}" type="presParOf" srcId="{FA416C64-ED76-4204-859D-D4D5B5F5720A}" destId="{885C9B98-D20F-464D-AC7C-BAE8E32402CD}" srcOrd="0" destOrd="0" presId="urn:microsoft.com/office/officeart/2005/8/layout/process1"/>
    <dgm:cxn modelId="{3F4B6188-7912-4DA7-A578-74330BAC595C}" type="presParOf" srcId="{AB8B258E-7B02-4DE2-B358-A3006CD6A907}" destId="{B48B9359-D38D-4493-93FC-16BC2DC2AC27}" srcOrd="2" destOrd="0" presId="urn:microsoft.com/office/officeart/2005/8/layout/process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244CC-8D2F-4E49-8F47-5C5C7FB31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833D-3454-44CD-AC38-BF78706C87A1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Kaiser HMO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AF6A287F-50DB-4115-9FC9-E5C3A25AFC5E}" type="parTrans" cxnId="{21F9D909-4681-4C44-A613-FD48A966B097}">
      <dgm:prSet/>
      <dgm:spPr/>
      <dgm:t>
        <a:bodyPr/>
        <a:lstStyle/>
        <a:p>
          <a:endParaRPr lang="en-US"/>
        </a:p>
      </dgm:t>
    </dgm:pt>
    <dgm:pt modelId="{2A364627-4053-4082-BED0-71197F1A50BF}" type="sibTrans" cxnId="{21F9D909-4681-4C44-A613-FD48A966B09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3888C4A3-92E7-4B71-982B-D1E99E4C6A8E}">
      <dgm:prSet phldrT="[Text]"/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Century Schoolbook" panose="02040604050505020304" pitchFamily="18" charset="0"/>
            </a:rPr>
            <a:t>Kaiser Senior Advantage</a:t>
          </a:r>
          <a:endParaRPr lang="en-US" dirty="0">
            <a:solidFill>
              <a:schemeClr val="tx1"/>
            </a:solidFill>
            <a:latin typeface="Century Schoolbook" panose="02040604050505020304" pitchFamily="18" charset="0"/>
          </a:endParaRPr>
        </a:p>
      </dgm:t>
    </dgm:pt>
    <dgm:pt modelId="{147AC651-ADA4-4BD3-AD13-76CD8D63B813}" type="parTrans" cxnId="{84E77CC1-ABA7-4C32-9749-B85C80D871EA}">
      <dgm:prSet/>
      <dgm:spPr/>
      <dgm:t>
        <a:bodyPr/>
        <a:lstStyle/>
        <a:p>
          <a:endParaRPr lang="en-US"/>
        </a:p>
      </dgm:t>
    </dgm:pt>
    <dgm:pt modelId="{81131512-39F6-48C7-A40A-090593797825}" type="sibTrans" cxnId="{84E77CC1-ABA7-4C32-9749-B85C80D871EA}">
      <dgm:prSet/>
      <dgm:spPr/>
      <dgm:t>
        <a:bodyPr/>
        <a:lstStyle/>
        <a:p>
          <a:endParaRPr lang="en-US"/>
        </a:p>
      </dgm:t>
    </dgm:pt>
    <dgm:pt modelId="{AB8B258E-7B02-4DE2-B358-A3006CD6A907}" type="pres">
      <dgm:prSet presAssocID="{911244CC-8D2F-4E49-8F47-5C5C7FB31D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CD1D-39F8-4C72-8C72-81093CD59576}" type="pres">
      <dgm:prSet presAssocID="{5F5F833D-3454-44CD-AC38-BF78706C87A1}" presName="node" presStyleLbl="node1" presStyleIdx="0" presStyleCnt="2" custScaleY="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16C64-ED76-4204-859D-D4D5B5F5720A}" type="pres">
      <dgm:prSet presAssocID="{2A364627-4053-4082-BED0-71197F1A50BF}" presName="sibTrans" presStyleLbl="sibTrans2D1" presStyleIdx="0" presStyleCnt="1" custScaleX="72353" custScaleY="76620"/>
      <dgm:spPr/>
      <dgm:t>
        <a:bodyPr/>
        <a:lstStyle/>
        <a:p>
          <a:endParaRPr lang="en-US"/>
        </a:p>
      </dgm:t>
    </dgm:pt>
    <dgm:pt modelId="{885C9B98-D20F-464D-AC7C-BAE8E32402CD}" type="pres">
      <dgm:prSet presAssocID="{2A364627-4053-4082-BED0-71197F1A50B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8B9359-D38D-4493-93FC-16BC2DC2AC27}" type="pres">
      <dgm:prSet presAssocID="{3888C4A3-92E7-4B71-982B-D1E99E4C6A8E}" presName="node" presStyleLbl="node1" presStyleIdx="1" presStyleCnt="2" custScaleX="120858" custScaleY="2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9D909-4681-4C44-A613-FD48A966B097}" srcId="{911244CC-8D2F-4E49-8F47-5C5C7FB31D94}" destId="{5F5F833D-3454-44CD-AC38-BF78706C87A1}" srcOrd="0" destOrd="0" parTransId="{AF6A287F-50DB-4115-9FC9-E5C3A25AFC5E}" sibTransId="{2A364627-4053-4082-BED0-71197F1A50BF}"/>
    <dgm:cxn modelId="{84E77CC1-ABA7-4C32-9749-B85C80D871EA}" srcId="{911244CC-8D2F-4E49-8F47-5C5C7FB31D94}" destId="{3888C4A3-92E7-4B71-982B-D1E99E4C6A8E}" srcOrd="1" destOrd="0" parTransId="{147AC651-ADA4-4BD3-AD13-76CD8D63B813}" sibTransId="{81131512-39F6-48C7-A40A-090593797825}"/>
    <dgm:cxn modelId="{57A82FFE-E7D2-4569-8116-41B610375530}" type="presOf" srcId="{5F5F833D-3454-44CD-AC38-BF78706C87A1}" destId="{60A2CD1D-39F8-4C72-8C72-81093CD59576}" srcOrd="0" destOrd="0" presId="urn:microsoft.com/office/officeart/2005/8/layout/process1"/>
    <dgm:cxn modelId="{49E90CF3-8DA0-4FFC-8221-E7FE91E92528}" type="presOf" srcId="{911244CC-8D2F-4E49-8F47-5C5C7FB31D94}" destId="{AB8B258E-7B02-4DE2-B358-A3006CD6A907}" srcOrd="0" destOrd="0" presId="urn:microsoft.com/office/officeart/2005/8/layout/process1"/>
    <dgm:cxn modelId="{0524F957-E2C2-4ECC-A1A3-B49752F48C8A}" type="presOf" srcId="{2A364627-4053-4082-BED0-71197F1A50BF}" destId="{885C9B98-D20F-464D-AC7C-BAE8E32402CD}" srcOrd="1" destOrd="0" presId="urn:microsoft.com/office/officeart/2005/8/layout/process1"/>
    <dgm:cxn modelId="{F74E75F3-148B-4080-B9FB-53687443585D}" type="presOf" srcId="{2A364627-4053-4082-BED0-71197F1A50BF}" destId="{FA416C64-ED76-4204-859D-D4D5B5F5720A}" srcOrd="0" destOrd="0" presId="urn:microsoft.com/office/officeart/2005/8/layout/process1"/>
    <dgm:cxn modelId="{DC99745D-F6D0-4ABE-AB86-5CFA73D16FF7}" type="presOf" srcId="{3888C4A3-92E7-4B71-982B-D1E99E4C6A8E}" destId="{B48B9359-D38D-4493-93FC-16BC2DC2AC27}" srcOrd="0" destOrd="0" presId="urn:microsoft.com/office/officeart/2005/8/layout/process1"/>
    <dgm:cxn modelId="{E63A1FEE-8768-4B74-B4BC-0E0CDB2FD4CC}" type="presParOf" srcId="{AB8B258E-7B02-4DE2-B358-A3006CD6A907}" destId="{60A2CD1D-39F8-4C72-8C72-81093CD59576}" srcOrd="0" destOrd="0" presId="urn:microsoft.com/office/officeart/2005/8/layout/process1"/>
    <dgm:cxn modelId="{93439442-9E49-47D0-9BA6-8325632621CF}" type="presParOf" srcId="{AB8B258E-7B02-4DE2-B358-A3006CD6A907}" destId="{FA416C64-ED76-4204-859D-D4D5B5F5720A}" srcOrd="1" destOrd="0" presId="urn:microsoft.com/office/officeart/2005/8/layout/process1"/>
    <dgm:cxn modelId="{C07DC673-E320-4329-B642-F7E97551213A}" type="presParOf" srcId="{FA416C64-ED76-4204-859D-D4D5B5F5720A}" destId="{885C9B98-D20F-464D-AC7C-BAE8E32402CD}" srcOrd="0" destOrd="0" presId="urn:microsoft.com/office/officeart/2005/8/layout/process1"/>
    <dgm:cxn modelId="{406C3D25-0370-4B30-97D2-FF4CC9C3DCFF}" type="presParOf" srcId="{AB8B258E-7B02-4DE2-B358-A3006CD6A907}" destId="{B48B9359-D38D-4493-93FC-16BC2DC2AC27}" srcOrd="2" destOrd="0" presId="urn:microsoft.com/office/officeart/2005/8/layout/process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1244CC-8D2F-4E49-8F47-5C5C7FB31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F833D-3454-44CD-AC38-BF78706C87A1}">
      <dgm:prSet phldrT="[Text]"/>
      <dgm:spPr>
        <a:solidFill>
          <a:srgbClr val="000099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Century Schoolbook" panose="02040604050505020304" pitchFamily="18" charset="0"/>
            </a:rPr>
            <a:t>Non Medicare </a:t>
          </a:r>
          <a:endParaRPr lang="en-US" b="1" dirty="0">
            <a:solidFill>
              <a:srgbClr val="FFFF00"/>
            </a:solidFill>
            <a:latin typeface="Century Schoolbook" panose="02040604050505020304" pitchFamily="18" charset="0"/>
          </a:endParaRPr>
        </a:p>
      </dgm:t>
    </dgm:pt>
    <dgm:pt modelId="{AF6A287F-50DB-4115-9FC9-E5C3A25AFC5E}" type="parTrans" cxnId="{21F9D909-4681-4C44-A613-FD48A966B097}">
      <dgm:prSet/>
      <dgm:spPr/>
      <dgm:t>
        <a:bodyPr/>
        <a:lstStyle/>
        <a:p>
          <a:endParaRPr lang="en-US"/>
        </a:p>
      </dgm:t>
    </dgm:pt>
    <dgm:pt modelId="{2A364627-4053-4082-BED0-71197F1A50BF}" type="sibTrans" cxnId="{21F9D909-4681-4C44-A613-FD48A966B097}">
      <dgm:prSet/>
      <dgm:spPr>
        <a:solidFill>
          <a:srgbClr val="0000FF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3888C4A3-92E7-4B71-982B-D1E99E4C6A8E}">
      <dgm:prSet phldrT="[Text]"/>
      <dgm:spPr>
        <a:solidFill>
          <a:srgbClr val="000099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Century Schoolbook" panose="02040604050505020304" pitchFamily="18" charset="0"/>
            </a:rPr>
            <a:t>UC Medicare</a:t>
          </a:r>
          <a:endParaRPr lang="en-US" b="1" dirty="0">
            <a:solidFill>
              <a:srgbClr val="FFFF00"/>
            </a:solidFill>
            <a:latin typeface="Century Schoolbook" panose="02040604050505020304" pitchFamily="18" charset="0"/>
          </a:endParaRPr>
        </a:p>
      </dgm:t>
    </dgm:pt>
    <dgm:pt modelId="{147AC651-ADA4-4BD3-AD13-76CD8D63B813}" type="parTrans" cxnId="{84E77CC1-ABA7-4C32-9749-B85C80D871EA}">
      <dgm:prSet/>
      <dgm:spPr/>
      <dgm:t>
        <a:bodyPr/>
        <a:lstStyle/>
        <a:p>
          <a:endParaRPr lang="en-US"/>
        </a:p>
      </dgm:t>
    </dgm:pt>
    <dgm:pt modelId="{81131512-39F6-48C7-A40A-090593797825}" type="sibTrans" cxnId="{84E77CC1-ABA7-4C32-9749-B85C80D871EA}">
      <dgm:prSet/>
      <dgm:spPr/>
      <dgm:t>
        <a:bodyPr/>
        <a:lstStyle/>
        <a:p>
          <a:endParaRPr lang="en-US"/>
        </a:p>
      </dgm:t>
    </dgm:pt>
    <dgm:pt modelId="{AB8B258E-7B02-4DE2-B358-A3006CD6A907}" type="pres">
      <dgm:prSet presAssocID="{911244CC-8D2F-4E49-8F47-5C5C7FB31D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A2CD1D-39F8-4C72-8C72-81093CD59576}" type="pres">
      <dgm:prSet presAssocID="{5F5F833D-3454-44CD-AC38-BF78706C87A1}" presName="node" presStyleLbl="node1" presStyleIdx="0" presStyleCnt="2" custScaleY="3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16C64-ED76-4204-859D-D4D5B5F5720A}" type="pres">
      <dgm:prSet presAssocID="{2A364627-4053-4082-BED0-71197F1A50BF}" presName="sibTrans" presStyleLbl="sibTrans2D1" presStyleIdx="0" presStyleCnt="1" custFlipVert="1" custScaleX="60649" custScaleY="67072" custLinFactX="222396" custLinFactNeighborX="300000" custLinFactNeighborY="-538"/>
      <dgm:spPr/>
      <dgm:t>
        <a:bodyPr/>
        <a:lstStyle/>
        <a:p>
          <a:endParaRPr lang="en-US"/>
        </a:p>
      </dgm:t>
    </dgm:pt>
    <dgm:pt modelId="{885C9B98-D20F-464D-AC7C-BAE8E32402CD}" type="pres">
      <dgm:prSet presAssocID="{2A364627-4053-4082-BED0-71197F1A50B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8B9359-D38D-4493-93FC-16BC2DC2AC27}" type="pres">
      <dgm:prSet presAssocID="{3888C4A3-92E7-4B71-982B-D1E99E4C6A8E}" presName="node" presStyleLbl="node1" presStyleIdx="1" presStyleCnt="2" custScaleX="120858" custScaleY="28127" custLinFactNeighborX="219" custLinFactNeighborY="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93792-BC43-450B-A0B8-779595EC615F}" type="presOf" srcId="{911244CC-8D2F-4E49-8F47-5C5C7FB31D94}" destId="{AB8B258E-7B02-4DE2-B358-A3006CD6A907}" srcOrd="0" destOrd="0" presId="urn:microsoft.com/office/officeart/2005/8/layout/process1"/>
    <dgm:cxn modelId="{21F9D909-4681-4C44-A613-FD48A966B097}" srcId="{911244CC-8D2F-4E49-8F47-5C5C7FB31D94}" destId="{5F5F833D-3454-44CD-AC38-BF78706C87A1}" srcOrd="0" destOrd="0" parTransId="{AF6A287F-50DB-4115-9FC9-E5C3A25AFC5E}" sibTransId="{2A364627-4053-4082-BED0-71197F1A50BF}"/>
    <dgm:cxn modelId="{D56F8913-08B3-4ABF-A2B6-B8CE07C699B6}" type="presOf" srcId="{2A364627-4053-4082-BED0-71197F1A50BF}" destId="{FA416C64-ED76-4204-859D-D4D5B5F5720A}" srcOrd="0" destOrd="0" presId="urn:microsoft.com/office/officeart/2005/8/layout/process1"/>
    <dgm:cxn modelId="{84E77CC1-ABA7-4C32-9749-B85C80D871EA}" srcId="{911244CC-8D2F-4E49-8F47-5C5C7FB31D94}" destId="{3888C4A3-92E7-4B71-982B-D1E99E4C6A8E}" srcOrd="1" destOrd="0" parTransId="{147AC651-ADA4-4BD3-AD13-76CD8D63B813}" sibTransId="{81131512-39F6-48C7-A40A-090593797825}"/>
    <dgm:cxn modelId="{DD9B32DB-2F10-4F7B-A985-C08C967D818E}" type="presOf" srcId="{3888C4A3-92E7-4B71-982B-D1E99E4C6A8E}" destId="{B48B9359-D38D-4493-93FC-16BC2DC2AC27}" srcOrd="0" destOrd="0" presId="urn:microsoft.com/office/officeart/2005/8/layout/process1"/>
    <dgm:cxn modelId="{54A5EB42-B42A-4863-84FB-7B0C5389DC0F}" type="presOf" srcId="{5F5F833D-3454-44CD-AC38-BF78706C87A1}" destId="{60A2CD1D-39F8-4C72-8C72-81093CD59576}" srcOrd="0" destOrd="0" presId="urn:microsoft.com/office/officeart/2005/8/layout/process1"/>
    <dgm:cxn modelId="{F971605C-AA5B-4465-B0A4-4E492F000857}" type="presOf" srcId="{2A364627-4053-4082-BED0-71197F1A50BF}" destId="{885C9B98-D20F-464D-AC7C-BAE8E32402CD}" srcOrd="1" destOrd="0" presId="urn:microsoft.com/office/officeart/2005/8/layout/process1"/>
    <dgm:cxn modelId="{6E28DA27-67C3-4719-A865-AFF30D55F69E}" type="presParOf" srcId="{AB8B258E-7B02-4DE2-B358-A3006CD6A907}" destId="{60A2CD1D-39F8-4C72-8C72-81093CD59576}" srcOrd="0" destOrd="0" presId="urn:microsoft.com/office/officeart/2005/8/layout/process1"/>
    <dgm:cxn modelId="{5BCA823F-29AC-4964-BBFD-4CF4A177F7D4}" type="presParOf" srcId="{AB8B258E-7B02-4DE2-B358-A3006CD6A907}" destId="{FA416C64-ED76-4204-859D-D4D5B5F5720A}" srcOrd="1" destOrd="0" presId="urn:microsoft.com/office/officeart/2005/8/layout/process1"/>
    <dgm:cxn modelId="{F15F2FA9-5FD9-4C69-8CA6-EA9696133DDE}" type="presParOf" srcId="{FA416C64-ED76-4204-859D-D4D5B5F5720A}" destId="{885C9B98-D20F-464D-AC7C-BAE8E32402CD}" srcOrd="0" destOrd="0" presId="urn:microsoft.com/office/officeart/2005/8/layout/process1"/>
    <dgm:cxn modelId="{1353F8CF-664E-4502-86A6-4AE50E774133}" type="presParOf" srcId="{AB8B258E-7B02-4DE2-B358-A3006CD6A907}" destId="{B48B9359-D38D-4493-93FC-16BC2DC2AC27}" srcOrd="2" destOrd="0" presId="urn:microsoft.com/office/officeart/2005/8/layout/process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5A9858-2AD8-447F-8C90-66015B6891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4369A-8191-4147-84C3-B315D051E00E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</a:t>
          </a:r>
          <a:r>
            <a:rPr lang="en-US" sz="2600" dirty="0" smtClean="0">
              <a:solidFill>
                <a:schemeClr val="tx2"/>
              </a:solidFill>
            </a:rPr>
            <a:t> apply for Medicare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A &amp; B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with SSA</a:t>
          </a:r>
          <a:endParaRPr lang="en-US" sz="2600" dirty="0">
            <a:solidFill>
              <a:schemeClr val="tx2"/>
            </a:solidFill>
          </a:endParaRPr>
        </a:p>
      </dgm:t>
    </dgm:pt>
    <dgm:pt modelId="{FB8533A4-BE71-4FB9-9077-0C1A4E965E73}" type="parTrans" cxnId="{908A0775-D9B2-4E91-A6AC-6910554E9D54}">
      <dgm:prSet/>
      <dgm:spPr/>
      <dgm:t>
        <a:bodyPr/>
        <a:lstStyle/>
        <a:p>
          <a:endParaRPr lang="en-US"/>
        </a:p>
      </dgm:t>
    </dgm:pt>
    <dgm:pt modelId="{43E073B3-D68D-478B-981E-D0262CB554EF}" type="sibTrans" cxnId="{908A0775-D9B2-4E91-A6AC-6910554E9D5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5EF108F-8751-49C5-8E3D-C6102F0D5580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SSA confirms enrollment on your SSA account</a:t>
          </a:r>
          <a:endParaRPr lang="en-US" sz="2600" dirty="0">
            <a:solidFill>
              <a:schemeClr val="tx2"/>
            </a:solidFill>
          </a:endParaRPr>
        </a:p>
      </dgm:t>
    </dgm:pt>
    <dgm:pt modelId="{64D9F04F-FA69-4F74-94AD-AB2AF34E0766}" type="parTrans" cxnId="{3E7CD6BD-3960-43B2-A220-8379E97CA8DB}">
      <dgm:prSet/>
      <dgm:spPr/>
      <dgm:t>
        <a:bodyPr/>
        <a:lstStyle/>
        <a:p>
          <a:endParaRPr lang="en-US"/>
        </a:p>
      </dgm:t>
    </dgm:pt>
    <dgm:pt modelId="{DE064EAA-BB01-46E3-A5FF-E6A3DABE0B2C}" type="sibTrans" cxnId="{3E7CD6BD-3960-43B2-A220-8379E97CA8D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00125C7-7515-4BA1-990A-BBD12E5780D7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</a:t>
          </a:r>
          <a:r>
            <a:rPr lang="en-US" sz="2600" dirty="0" smtClean="0">
              <a:solidFill>
                <a:schemeClr val="tx2"/>
              </a:solidFill>
            </a:rPr>
            <a:t> send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UC form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to RASC</a:t>
          </a:r>
          <a:endParaRPr lang="en-US" sz="2600" dirty="0">
            <a:solidFill>
              <a:schemeClr val="tx2"/>
            </a:solidFill>
          </a:endParaRPr>
        </a:p>
      </dgm:t>
    </dgm:pt>
    <dgm:pt modelId="{869981B5-0222-40C8-8250-16631AFF7D5C}" type="parTrans" cxnId="{6D6C9BA3-D28B-4198-AE45-9F1D67D3944E}">
      <dgm:prSet/>
      <dgm:spPr/>
      <dgm:t>
        <a:bodyPr/>
        <a:lstStyle/>
        <a:p>
          <a:endParaRPr lang="en-US"/>
        </a:p>
      </dgm:t>
    </dgm:pt>
    <dgm:pt modelId="{EA80F0A9-B7A6-4597-B49F-173FF5039A2B}" type="sibTrans" cxnId="{6D6C9BA3-D28B-4198-AE45-9F1D67D3944E}">
      <dgm:prSet/>
      <dgm:spPr/>
      <dgm:t>
        <a:bodyPr/>
        <a:lstStyle/>
        <a:p>
          <a:endParaRPr lang="en-US"/>
        </a:p>
      </dgm:t>
    </dgm:pt>
    <dgm:pt modelId="{FCDD6158-7DF7-4A1D-AF49-576402D38FD8}" type="pres">
      <dgm:prSet presAssocID="{EE5A9858-2AD8-447F-8C90-66015B6891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351C5-BFCD-45E2-BA3D-09B03E16B8C7}" type="pres">
      <dgm:prSet presAssocID="{D8D4369A-8191-4147-84C3-B315D051E00E}" presName="node" presStyleLbl="node1" presStyleIdx="0" presStyleCnt="3" custScaleX="126339" custLinFactNeighborY="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45DC9-4201-49F2-BE23-1B375FCC136E}" type="pres">
      <dgm:prSet presAssocID="{43E073B3-D68D-478B-981E-D0262CB554E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12D24D8-ADB5-47EE-95BC-9A946BBD640C}" type="pres">
      <dgm:prSet presAssocID="{43E073B3-D68D-478B-981E-D0262CB554E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4087CE-058D-4F6A-AB2C-9DD947E9DCCF}" type="pres">
      <dgm:prSet presAssocID="{A5EF108F-8751-49C5-8E3D-C6102F0D5580}" presName="node" presStyleLbl="node1" presStyleIdx="1" presStyleCnt="3" custScaleX="128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E06BF-D621-43E7-A35E-BD5799FD73EA}" type="pres">
      <dgm:prSet presAssocID="{DE064EAA-BB01-46E3-A5FF-E6A3DABE0B2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A084FA3-7F92-45D1-8BF8-EA5C45E038EA}" type="pres">
      <dgm:prSet presAssocID="{DE064EAA-BB01-46E3-A5FF-E6A3DABE0B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A2351EF-2EFF-4050-B59A-8B268647FDD9}" type="pres">
      <dgm:prSet presAssocID="{500125C7-7515-4BA1-990A-BBD12E5780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61780-CA0A-442C-AB8F-8A8F1323E65B}" type="presOf" srcId="{DE064EAA-BB01-46E3-A5FF-E6A3DABE0B2C}" destId="{FA084FA3-7F92-45D1-8BF8-EA5C45E038EA}" srcOrd="1" destOrd="0" presId="urn:microsoft.com/office/officeart/2005/8/layout/process1"/>
    <dgm:cxn modelId="{908A0775-D9B2-4E91-A6AC-6910554E9D54}" srcId="{EE5A9858-2AD8-447F-8C90-66015B689176}" destId="{D8D4369A-8191-4147-84C3-B315D051E00E}" srcOrd="0" destOrd="0" parTransId="{FB8533A4-BE71-4FB9-9077-0C1A4E965E73}" sibTransId="{43E073B3-D68D-478B-981E-D0262CB554EF}"/>
    <dgm:cxn modelId="{6D6C9BA3-D28B-4198-AE45-9F1D67D3944E}" srcId="{EE5A9858-2AD8-447F-8C90-66015B689176}" destId="{500125C7-7515-4BA1-990A-BBD12E5780D7}" srcOrd="2" destOrd="0" parTransId="{869981B5-0222-40C8-8250-16631AFF7D5C}" sibTransId="{EA80F0A9-B7A6-4597-B49F-173FF5039A2B}"/>
    <dgm:cxn modelId="{3E7CD6BD-3960-43B2-A220-8379E97CA8DB}" srcId="{EE5A9858-2AD8-447F-8C90-66015B689176}" destId="{A5EF108F-8751-49C5-8E3D-C6102F0D5580}" srcOrd="1" destOrd="0" parTransId="{64D9F04F-FA69-4F74-94AD-AB2AF34E0766}" sibTransId="{DE064EAA-BB01-46E3-A5FF-E6A3DABE0B2C}"/>
    <dgm:cxn modelId="{43EA32CA-BE52-4548-9650-F90258EEB851}" type="presOf" srcId="{EE5A9858-2AD8-447F-8C90-66015B689176}" destId="{FCDD6158-7DF7-4A1D-AF49-576402D38FD8}" srcOrd="0" destOrd="0" presId="urn:microsoft.com/office/officeart/2005/8/layout/process1"/>
    <dgm:cxn modelId="{89102D55-89F5-4AAD-BCF3-3C1DAB2E66AF}" type="presOf" srcId="{43E073B3-D68D-478B-981E-D0262CB554EF}" destId="{812D24D8-ADB5-47EE-95BC-9A946BBD640C}" srcOrd="1" destOrd="0" presId="urn:microsoft.com/office/officeart/2005/8/layout/process1"/>
    <dgm:cxn modelId="{562E128E-C63E-40D7-95B8-6B2DFB2D0CDF}" type="presOf" srcId="{D8D4369A-8191-4147-84C3-B315D051E00E}" destId="{33C351C5-BFCD-45E2-BA3D-09B03E16B8C7}" srcOrd="0" destOrd="0" presId="urn:microsoft.com/office/officeart/2005/8/layout/process1"/>
    <dgm:cxn modelId="{E6837562-69FC-43D7-AB3D-F60FEBD3C00A}" type="presOf" srcId="{A5EF108F-8751-49C5-8E3D-C6102F0D5580}" destId="{D84087CE-058D-4F6A-AB2C-9DD947E9DCCF}" srcOrd="0" destOrd="0" presId="urn:microsoft.com/office/officeart/2005/8/layout/process1"/>
    <dgm:cxn modelId="{4B381750-16D3-4366-82B4-2BFD4CA4496D}" type="presOf" srcId="{500125C7-7515-4BA1-990A-BBD12E5780D7}" destId="{9A2351EF-2EFF-4050-B59A-8B268647FDD9}" srcOrd="0" destOrd="0" presId="urn:microsoft.com/office/officeart/2005/8/layout/process1"/>
    <dgm:cxn modelId="{542A0FB6-CB21-48DF-A0E0-C4E769CF3ED2}" type="presOf" srcId="{DE064EAA-BB01-46E3-A5FF-E6A3DABE0B2C}" destId="{0EEE06BF-D621-43E7-A35E-BD5799FD73EA}" srcOrd="0" destOrd="0" presId="urn:microsoft.com/office/officeart/2005/8/layout/process1"/>
    <dgm:cxn modelId="{3CC5C774-4B00-4C0C-ACB8-005857728A2D}" type="presOf" srcId="{43E073B3-D68D-478B-981E-D0262CB554EF}" destId="{9DD45DC9-4201-49F2-BE23-1B375FCC136E}" srcOrd="0" destOrd="0" presId="urn:microsoft.com/office/officeart/2005/8/layout/process1"/>
    <dgm:cxn modelId="{4A73B457-6D0A-4329-9DBF-1E3A77E2D484}" type="presParOf" srcId="{FCDD6158-7DF7-4A1D-AF49-576402D38FD8}" destId="{33C351C5-BFCD-45E2-BA3D-09B03E16B8C7}" srcOrd="0" destOrd="0" presId="urn:microsoft.com/office/officeart/2005/8/layout/process1"/>
    <dgm:cxn modelId="{7B76E39A-2E45-4612-A10B-E3B6378D29C9}" type="presParOf" srcId="{FCDD6158-7DF7-4A1D-AF49-576402D38FD8}" destId="{9DD45DC9-4201-49F2-BE23-1B375FCC136E}" srcOrd="1" destOrd="0" presId="urn:microsoft.com/office/officeart/2005/8/layout/process1"/>
    <dgm:cxn modelId="{81488841-2471-4512-BE66-77528F30F58C}" type="presParOf" srcId="{9DD45DC9-4201-49F2-BE23-1B375FCC136E}" destId="{812D24D8-ADB5-47EE-95BC-9A946BBD640C}" srcOrd="0" destOrd="0" presId="urn:microsoft.com/office/officeart/2005/8/layout/process1"/>
    <dgm:cxn modelId="{D296FE6B-D198-4482-BA2B-33AFB42A989C}" type="presParOf" srcId="{FCDD6158-7DF7-4A1D-AF49-576402D38FD8}" destId="{D84087CE-058D-4F6A-AB2C-9DD947E9DCCF}" srcOrd="2" destOrd="0" presId="urn:microsoft.com/office/officeart/2005/8/layout/process1"/>
    <dgm:cxn modelId="{A40A532A-8211-4BF2-8162-0A17880A1A50}" type="presParOf" srcId="{FCDD6158-7DF7-4A1D-AF49-576402D38FD8}" destId="{0EEE06BF-D621-43E7-A35E-BD5799FD73EA}" srcOrd="3" destOrd="0" presId="urn:microsoft.com/office/officeart/2005/8/layout/process1"/>
    <dgm:cxn modelId="{221DDD1D-8005-4813-8A5D-2A2528C0AD29}" type="presParOf" srcId="{0EEE06BF-D621-43E7-A35E-BD5799FD73EA}" destId="{FA084FA3-7F92-45D1-8BF8-EA5C45E038EA}" srcOrd="0" destOrd="0" presId="urn:microsoft.com/office/officeart/2005/8/layout/process1"/>
    <dgm:cxn modelId="{66ED8C0E-DEF7-4DC5-A459-FF1C59F17816}" type="presParOf" srcId="{FCDD6158-7DF7-4A1D-AF49-576402D38FD8}" destId="{9A2351EF-2EFF-4050-B59A-8B268647FD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5A9858-2AD8-447F-8C90-66015B6891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04061-86CD-4A55-88E2-840243A007C1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RASC &amp; Insurance update your plan</a:t>
          </a:r>
          <a:endParaRPr lang="en-US" sz="2600" dirty="0">
            <a:solidFill>
              <a:schemeClr val="tx2"/>
            </a:solidFill>
          </a:endParaRPr>
        </a:p>
      </dgm:t>
    </dgm:pt>
    <dgm:pt modelId="{333E7A9F-B293-4F3A-8C5F-66786EC14CA7}" type="parTrans" cxnId="{02AB7D20-2B98-45AD-A908-1C93CB45435A}">
      <dgm:prSet/>
      <dgm:spPr/>
      <dgm:t>
        <a:bodyPr/>
        <a:lstStyle/>
        <a:p>
          <a:endParaRPr lang="en-US"/>
        </a:p>
      </dgm:t>
    </dgm:pt>
    <dgm:pt modelId="{27963ACF-5E0C-446C-83BE-C3AEFCAE0A60}" type="sibTrans" cxnId="{02AB7D20-2B98-45AD-A908-1C93CB45435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8D4369A-8191-4147-84C3-B315D051E00E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Insurance enrolls you in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Part D</a:t>
          </a:r>
          <a:endParaRPr lang="en-US" sz="2600" dirty="0">
            <a:solidFill>
              <a:schemeClr val="tx2"/>
            </a:solidFill>
          </a:endParaRPr>
        </a:p>
      </dgm:t>
    </dgm:pt>
    <dgm:pt modelId="{FB8533A4-BE71-4FB9-9077-0C1A4E965E73}" type="parTrans" cxnId="{908A0775-D9B2-4E91-A6AC-6910554E9D54}">
      <dgm:prSet/>
      <dgm:spPr/>
      <dgm:t>
        <a:bodyPr/>
        <a:lstStyle/>
        <a:p>
          <a:endParaRPr lang="en-US"/>
        </a:p>
      </dgm:t>
    </dgm:pt>
    <dgm:pt modelId="{43E073B3-D68D-478B-981E-D0262CB554EF}" type="sibTrans" cxnId="{908A0775-D9B2-4E91-A6AC-6910554E9D5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5EF108F-8751-49C5-8E3D-C6102F0D5580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Insurance sends you new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ID card</a:t>
          </a:r>
          <a:endParaRPr lang="en-US" sz="2600" dirty="0">
            <a:solidFill>
              <a:schemeClr val="tx2"/>
            </a:solidFill>
          </a:endParaRPr>
        </a:p>
      </dgm:t>
    </dgm:pt>
    <dgm:pt modelId="{64D9F04F-FA69-4F74-94AD-AB2AF34E0766}" type="parTrans" cxnId="{3E7CD6BD-3960-43B2-A220-8379E97CA8DB}">
      <dgm:prSet/>
      <dgm:spPr/>
      <dgm:t>
        <a:bodyPr/>
        <a:lstStyle/>
        <a:p>
          <a:endParaRPr lang="en-US"/>
        </a:p>
      </dgm:t>
    </dgm:pt>
    <dgm:pt modelId="{DE064EAA-BB01-46E3-A5FF-E6A3DABE0B2C}" type="sibTrans" cxnId="{3E7CD6BD-3960-43B2-A220-8379E97CA8D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00125C7-7515-4BA1-990A-BBD12E5780D7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 </a:t>
          </a:r>
          <a:r>
            <a:rPr lang="en-US" sz="2600" dirty="0" smtClean="0">
              <a:solidFill>
                <a:schemeClr val="tx2"/>
              </a:solidFill>
            </a:rPr>
            <a:t>inform providers of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new plan</a:t>
          </a:r>
          <a:endParaRPr lang="en-US" sz="2600" dirty="0">
            <a:solidFill>
              <a:schemeClr val="tx2"/>
            </a:solidFill>
          </a:endParaRPr>
        </a:p>
      </dgm:t>
    </dgm:pt>
    <dgm:pt modelId="{869981B5-0222-40C8-8250-16631AFF7D5C}" type="parTrans" cxnId="{6D6C9BA3-D28B-4198-AE45-9F1D67D3944E}">
      <dgm:prSet/>
      <dgm:spPr/>
      <dgm:t>
        <a:bodyPr/>
        <a:lstStyle/>
        <a:p>
          <a:endParaRPr lang="en-US"/>
        </a:p>
      </dgm:t>
    </dgm:pt>
    <dgm:pt modelId="{EA80F0A9-B7A6-4597-B49F-173FF5039A2B}" type="sibTrans" cxnId="{6D6C9BA3-D28B-4198-AE45-9F1D67D3944E}">
      <dgm:prSet/>
      <dgm:spPr/>
      <dgm:t>
        <a:bodyPr/>
        <a:lstStyle/>
        <a:p>
          <a:endParaRPr lang="en-US"/>
        </a:p>
      </dgm:t>
    </dgm:pt>
    <dgm:pt modelId="{FCDD6158-7DF7-4A1D-AF49-576402D38FD8}" type="pres">
      <dgm:prSet presAssocID="{EE5A9858-2AD8-447F-8C90-66015B6891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105C1-985D-47D8-9EA5-2544C3F39FAB}" type="pres">
      <dgm:prSet presAssocID="{DC804061-86CD-4A55-88E2-840243A007C1}" presName="node" presStyleLbl="node1" presStyleIdx="0" presStyleCnt="4" custScaleX="14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3DE2E-F9C6-48C3-9363-B5E3AF4C6287}" type="pres">
      <dgm:prSet presAssocID="{27963ACF-5E0C-446C-83BE-C3AEFCAE0A6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6A3EB-C6A1-4329-94A1-E7138DA32986}" type="pres">
      <dgm:prSet presAssocID="{27963ACF-5E0C-446C-83BE-C3AEFCAE0A6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3C351C5-BFCD-45E2-BA3D-09B03E16B8C7}" type="pres">
      <dgm:prSet presAssocID="{D8D4369A-8191-4147-84C3-B315D051E00E}" presName="node" presStyleLbl="node1" presStyleIdx="1" presStyleCnt="4" custScaleX="145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45DC9-4201-49F2-BE23-1B375FCC136E}" type="pres">
      <dgm:prSet presAssocID="{43E073B3-D68D-478B-981E-D0262CB554E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2D24D8-ADB5-47EE-95BC-9A946BBD640C}" type="pres">
      <dgm:prSet presAssocID="{43E073B3-D68D-478B-981E-D0262CB554E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84087CE-058D-4F6A-AB2C-9DD947E9DCCF}" type="pres">
      <dgm:prSet presAssocID="{A5EF108F-8751-49C5-8E3D-C6102F0D5580}" presName="node" presStyleLbl="node1" presStyleIdx="2" presStyleCnt="4" custScaleX="15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E06BF-D621-43E7-A35E-BD5799FD73EA}" type="pres">
      <dgm:prSet presAssocID="{DE064EAA-BB01-46E3-A5FF-E6A3DABE0B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A084FA3-7F92-45D1-8BF8-EA5C45E038EA}" type="pres">
      <dgm:prSet presAssocID="{DE064EAA-BB01-46E3-A5FF-E6A3DABE0B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A2351EF-2EFF-4050-B59A-8B268647FDD9}" type="pres">
      <dgm:prSet presAssocID="{500125C7-7515-4BA1-990A-BBD12E5780D7}" presName="node" presStyleLbl="node1" presStyleIdx="3" presStyleCnt="4" custScaleX="13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FCD99-740D-4ACA-B8BB-948674E20E47}" type="presOf" srcId="{DC804061-86CD-4A55-88E2-840243A007C1}" destId="{6A8105C1-985D-47D8-9EA5-2544C3F39FAB}" srcOrd="0" destOrd="0" presId="urn:microsoft.com/office/officeart/2005/8/layout/process1"/>
    <dgm:cxn modelId="{C0718291-D4AF-47DB-8B1E-0326A7A83C0B}" type="presOf" srcId="{DE064EAA-BB01-46E3-A5FF-E6A3DABE0B2C}" destId="{0EEE06BF-D621-43E7-A35E-BD5799FD73EA}" srcOrd="0" destOrd="0" presId="urn:microsoft.com/office/officeart/2005/8/layout/process1"/>
    <dgm:cxn modelId="{AD68B055-1F24-4A0A-B9C7-AF0C2AB1508A}" type="presOf" srcId="{43E073B3-D68D-478B-981E-D0262CB554EF}" destId="{812D24D8-ADB5-47EE-95BC-9A946BBD640C}" srcOrd="1" destOrd="0" presId="urn:microsoft.com/office/officeart/2005/8/layout/process1"/>
    <dgm:cxn modelId="{A0025B06-4B29-4CE8-B15E-987EDB9BC252}" type="presOf" srcId="{D8D4369A-8191-4147-84C3-B315D051E00E}" destId="{33C351C5-BFCD-45E2-BA3D-09B03E16B8C7}" srcOrd="0" destOrd="0" presId="urn:microsoft.com/office/officeart/2005/8/layout/process1"/>
    <dgm:cxn modelId="{6D6C9BA3-D28B-4198-AE45-9F1D67D3944E}" srcId="{EE5A9858-2AD8-447F-8C90-66015B689176}" destId="{500125C7-7515-4BA1-990A-BBD12E5780D7}" srcOrd="3" destOrd="0" parTransId="{869981B5-0222-40C8-8250-16631AFF7D5C}" sibTransId="{EA80F0A9-B7A6-4597-B49F-173FF5039A2B}"/>
    <dgm:cxn modelId="{96C904F7-CA36-4036-A637-6E2DC574387B}" type="presOf" srcId="{500125C7-7515-4BA1-990A-BBD12E5780D7}" destId="{9A2351EF-2EFF-4050-B59A-8B268647FDD9}" srcOrd="0" destOrd="0" presId="urn:microsoft.com/office/officeart/2005/8/layout/process1"/>
    <dgm:cxn modelId="{908A0775-D9B2-4E91-A6AC-6910554E9D54}" srcId="{EE5A9858-2AD8-447F-8C90-66015B689176}" destId="{D8D4369A-8191-4147-84C3-B315D051E00E}" srcOrd="1" destOrd="0" parTransId="{FB8533A4-BE71-4FB9-9077-0C1A4E965E73}" sibTransId="{43E073B3-D68D-478B-981E-D0262CB554EF}"/>
    <dgm:cxn modelId="{3E7CD6BD-3960-43B2-A220-8379E97CA8DB}" srcId="{EE5A9858-2AD8-447F-8C90-66015B689176}" destId="{A5EF108F-8751-49C5-8E3D-C6102F0D5580}" srcOrd="2" destOrd="0" parTransId="{64D9F04F-FA69-4F74-94AD-AB2AF34E0766}" sibTransId="{DE064EAA-BB01-46E3-A5FF-E6A3DABE0B2C}"/>
    <dgm:cxn modelId="{02AB7D20-2B98-45AD-A908-1C93CB45435A}" srcId="{EE5A9858-2AD8-447F-8C90-66015B689176}" destId="{DC804061-86CD-4A55-88E2-840243A007C1}" srcOrd="0" destOrd="0" parTransId="{333E7A9F-B293-4F3A-8C5F-66786EC14CA7}" sibTransId="{27963ACF-5E0C-446C-83BE-C3AEFCAE0A60}"/>
    <dgm:cxn modelId="{B832402D-FEA0-453D-A2B9-0867BD67059D}" type="presOf" srcId="{A5EF108F-8751-49C5-8E3D-C6102F0D5580}" destId="{D84087CE-058D-4F6A-AB2C-9DD947E9DCCF}" srcOrd="0" destOrd="0" presId="urn:microsoft.com/office/officeart/2005/8/layout/process1"/>
    <dgm:cxn modelId="{4C76F6B0-8D9A-416F-B26E-B294D9CC06CF}" type="presOf" srcId="{EE5A9858-2AD8-447F-8C90-66015B689176}" destId="{FCDD6158-7DF7-4A1D-AF49-576402D38FD8}" srcOrd="0" destOrd="0" presId="urn:microsoft.com/office/officeart/2005/8/layout/process1"/>
    <dgm:cxn modelId="{8C2C57C3-7315-4310-AF10-998558D8A1DB}" type="presOf" srcId="{27963ACF-5E0C-446C-83BE-C3AEFCAE0A60}" destId="{CDC6A3EB-C6A1-4329-94A1-E7138DA32986}" srcOrd="1" destOrd="0" presId="urn:microsoft.com/office/officeart/2005/8/layout/process1"/>
    <dgm:cxn modelId="{3BDFC783-6231-41B9-AE3A-E40E24A38B25}" type="presOf" srcId="{43E073B3-D68D-478B-981E-D0262CB554EF}" destId="{9DD45DC9-4201-49F2-BE23-1B375FCC136E}" srcOrd="0" destOrd="0" presId="urn:microsoft.com/office/officeart/2005/8/layout/process1"/>
    <dgm:cxn modelId="{DC5BB33C-6F8C-48CE-AF6E-C87DE9C5B173}" type="presOf" srcId="{27963ACF-5E0C-446C-83BE-C3AEFCAE0A60}" destId="{B523DE2E-F9C6-48C3-9363-B5E3AF4C6287}" srcOrd="0" destOrd="0" presId="urn:microsoft.com/office/officeart/2005/8/layout/process1"/>
    <dgm:cxn modelId="{67B41941-E455-448D-BE0D-699C74BF0DF9}" type="presOf" srcId="{DE064EAA-BB01-46E3-A5FF-E6A3DABE0B2C}" destId="{FA084FA3-7F92-45D1-8BF8-EA5C45E038EA}" srcOrd="1" destOrd="0" presId="urn:microsoft.com/office/officeart/2005/8/layout/process1"/>
    <dgm:cxn modelId="{E888934D-1990-434B-A8D8-F78EDB5CECDD}" type="presParOf" srcId="{FCDD6158-7DF7-4A1D-AF49-576402D38FD8}" destId="{6A8105C1-985D-47D8-9EA5-2544C3F39FAB}" srcOrd="0" destOrd="0" presId="urn:microsoft.com/office/officeart/2005/8/layout/process1"/>
    <dgm:cxn modelId="{309AEDF0-0EB9-47F4-B6D3-B2DC548A124D}" type="presParOf" srcId="{FCDD6158-7DF7-4A1D-AF49-576402D38FD8}" destId="{B523DE2E-F9C6-48C3-9363-B5E3AF4C6287}" srcOrd="1" destOrd="0" presId="urn:microsoft.com/office/officeart/2005/8/layout/process1"/>
    <dgm:cxn modelId="{E463B7F9-1DEA-4367-A05A-3D909BCD635C}" type="presParOf" srcId="{B523DE2E-F9C6-48C3-9363-B5E3AF4C6287}" destId="{CDC6A3EB-C6A1-4329-94A1-E7138DA32986}" srcOrd="0" destOrd="0" presId="urn:microsoft.com/office/officeart/2005/8/layout/process1"/>
    <dgm:cxn modelId="{9551A028-C67A-4894-A28D-16C0E97644A2}" type="presParOf" srcId="{FCDD6158-7DF7-4A1D-AF49-576402D38FD8}" destId="{33C351C5-BFCD-45E2-BA3D-09B03E16B8C7}" srcOrd="2" destOrd="0" presId="urn:microsoft.com/office/officeart/2005/8/layout/process1"/>
    <dgm:cxn modelId="{550A769D-9CE0-4534-BFD9-70C5D40CDC46}" type="presParOf" srcId="{FCDD6158-7DF7-4A1D-AF49-576402D38FD8}" destId="{9DD45DC9-4201-49F2-BE23-1B375FCC136E}" srcOrd="3" destOrd="0" presId="urn:microsoft.com/office/officeart/2005/8/layout/process1"/>
    <dgm:cxn modelId="{E2112E31-CD3B-4E5A-8E20-BA0553566506}" type="presParOf" srcId="{9DD45DC9-4201-49F2-BE23-1B375FCC136E}" destId="{812D24D8-ADB5-47EE-95BC-9A946BBD640C}" srcOrd="0" destOrd="0" presId="urn:microsoft.com/office/officeart/2005/8/layout/process1"/>
    <dgm:cxn modelId="{36A6E05E-6C4F-460D-8487-E0BA6F414030}" type="presParOf" srcId="{FCDD6158-7DF7-4A1D-AF49-576402D38FD8}" destId="{D84087CE-058D-4F6A-AB2C-9DD947E9DCCF}" srcOrd="4" destOrd="0" presId="urn:microsoft.com/office/officeart/2005/8/layout/process1"/>
    <dgm:cxn modelId="{0D0DE9A2-9F28-4CC8-800B-99AD2103A52F}" type="presParOf" srcId="{FCDD6158-7DF7-4A1D-AF49-576402D38FD8}" destId="{0EEE06BF-D621-43E7-A35E-BD5799FD73EA}" srcOrd="5" destOrd="0" presId="urn:microsoft.com/office/officeart/2005/8/layout/process1"/>
    <dgm:cxn modelId="{7746F15E-5899-4EF5-8F3E-99E5E4C97BA2}" type="presParOf" srcId="{0EEE06BF-D621-43E7-A35E-BD5799FD73EA}" destId="{FA084FA3-7F92-45D1-8BF8-EA5C45E038EA}" srcOrd="0" destOrd="0" presId="urn:microsoft.com/office/officeart/2005/8/layout/process1"/>
    <dgm:cxn modelId="{9359F7FC-20F3-4417-87E0-2F4F18978615}" type="presParOf" srcId="{FCDD6158-7DF7-4A1D-AF49-576402D38FD8}" destId="{9A2351EF-2EFF-4050-B59A-8B268647FDD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5A9858-2AD8-447F-8C90-66015B6891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D4369A-8191-4147-84C3-B315D051E00E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</a:t>
          </a:r>
          <a:r>
            <a:rPr lang="en-US" sz="2600" dirty="0" smtClean="0">
              <a:solidFill>
                <a:schemeClr val="tx2"/>
              </a:solidFill>
            </a:rPr>
            <a:t> apply for Medicare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A &amp; B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with SSA</a:t>
          </a:r>
          <a:endParaRPr lang="en-US" sz="2600" dirty="0">
            <a:solidFill>
              <a:schemeClr val="tx2"/>
            </a:solidFill>
          </a:endParaRPr>
        </a:p>
      </dgm:t>
    </dgm:pt>
    <dgm:pt modelId="{FB8533A4-BE71-4FB9-9077-0C1A4E965E73}" type="parTrans" cxnId="{908A0775-D9B2-4E91-A6AC-6910554E9D54}">
      <dgm:prSet/>
      <dgm:spPr/>
      <dgm:t>
        <a:bodyPr/>
        <a:lstStyle/>
        <a:p>
          <a:endParaRPr lang="en-US"/>
        </a:p>
      </dgm:t>
    </dgm:pt>
    <dgm:pt modelId="{43E073B3-D68D-478B-981E-D0262CB554EF}" type="sibTrans" cxnId="{908A0775-D9B2-4E91-A6AC-6910554E9D5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5EF108F-8751-49C5-8E3D-C6102F0D5580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SSA confirms enrollment on your SSA account</a:t>
          </a:r>
          <a:endParaRPr lang="en-US" sz="2600" dirty="0">
            <a:solidFill>
              <a:schemeClr val="tx2"/>
            </a:solidFill>
          </a:endParaRPr>
        </a:p>
      </dgm:t>
    </dgm:pt>
    <dgm:pt modelId="{64D9F04F-FA69-4F74-94AD-AB2AF34E0766}" type="parTrans" cxnId="{3E7CD6BD-3960-43B2-A220-8379E97CA8DB}">
      <dgm:prSet/>
      <dgm:spPr/>
      <dgm:t>
        <a:bodyPr/>
        <a:lstStyle/>
        <a:p>
          <a:endParaRPr lang="en-US"/>
        </a:p>
      </dgm:t>
    </dgm:pt>
    <dgm:pt modelId="{DE064EAA-BB01-46E3-A5FF-E6A3DABE0B2C}" type="sibTrans" cxnId="{3E7CD6BD-3960-43B2-A220-8379E97CA8D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00125C7-7515-4BA1-990A-BBD12E5780D7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</a:t>
          </a:r>
          <a:r>
            <a:rPr lang="en-US" sz="2600" dirty="0" smtClean="0">
              <a:solidFill>
                <a:schemeClr val="tx2"/>
              </a:solidFill>
            </a:rPr>
            <a:t> send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UC form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to RASC</a:t>
          </a:r>
          <a:endParaRPr lang="en-US" sz="2600" dirty="0">
            <a:solidFill>
              <a:schemeClr val="tx2"/>
            </a:solidFill>
          </a:endParaRPr>
        </a:p>
      </dgm:t>
    </dgm:pt>
    <dgm:pt modelId="{869981B5-0222-40C8-8250-16631AFF7D5C}" type="parTrans" cxnId="{6D6C9BA3-D28B-4198-AE45-9F1D67D3944E}">
      <dgm:prSet/>
      <dgm:spPr/>
      <dgm:t>
        <a:bodyPr/>
        <a:lstStyle/>
        <a:p>
          <a:endParaRPr lang="en-US"/>
        </a:p>
      </dgm:t>
    </dgm:pt>
    <dgm:pt modelId="{EA80F0A9-B7A6-4597-B49F-173FF5039A2B}" type="sibTrans" cxnId="{6D6C9BA3-D28B-4198-AE45-9F1D67D3944E}">
      <dgm:prSet/>
      <dgm:spPr/>
      <dgm:t>
        <a:bodyPr/>
        <a:lstStyle/>
        <a:p>
          <a:endParaRPr lang="en-US"/>
        </a:p>
      </dgm:t>
    </dgm:pt>
    <dgm:pt modelId="{FCDD6158-7DF7-4A1D-AF49-576402D38FD8}" type="pres">
      <dgm:prSet presAssocID="{EE5A9858-2AD8-447F-8C90-66015B6891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351C5-BFCD-45E2-BA3D-09B03E16B8C7}" type="pres">
      <dgm:prSet presAssocID="{D8D4369A-8191-4147-84C3-B315D051E00E}" presName="node" presStyleLbl="node1" presStyleIdx="0" presStyleCnt="3" custScaleX="126339" custLinFactNeighborY="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45DC9-4201-49F2-BE23-1B375FCC136E}" type="pres">
      <dgm:prSet presAssocID="{43E073B3-D68D-478B-981E-D0262CB554E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12D24D8-ADB5-47EE-95BC-9A946BBD640C}" type="pres">
      <dgm:prSet presAssocID="{43E073B3-D68D-478B-981E-D0262CB554E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84087CE-058D-4F6A-AB2C-9DD947E9DCCF}" type="pres">
      <dgm:prSet presAssocID="{A5EF108F-8751-49C5-8E3D-C6102F0D5580}" presName="node" presStyleLbl="node1" presStyleIdx="1" presStyleCnt="3" custScaleX="128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E06BF-D621-43E7-A35E-BD5799FD73EA}" type="pres">
      <dgm:prSet presAssocID="{DE064EAA-BB01-46E3-A5FF-E6A3DABE0B2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A084FA3-7F92-45D1-8BF8-EA5C45E038EA}" type="pres">
      <dgm:prSet presAssocID="{DE064EAA-BB01-46E3-A5FF-E6A3DABE0B2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A2351EF-2EFF-4050-B59A-8B268647FDD9}" type="pres">
      <dgm:prSet presAssocID="{500125C7-7515-4BA1-990A-BBD12E5780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A24C1-31BC-44D6-9F78-33B83E7DFE32}" type="presOf" srcId="{A5EF108F-8751-49C5-8E3D-C6102F0D5580}" destId="{D84087CE-058D-4F6A-AB2C-9DD947E9DCCF}" srcOrd="0" destOrd="0" presId="urn:microsoft.com/office/officeart/2005/8/layout/process1"/>
    <dgm:cxn modelId="{08AD9495-7466-444F-B028-1E87BCC95909}" type="presOf" srcId="{DE064EAA-BB01-46E3-A5FF-E6A3DABE0B2C}" destId="{FA084FA3-7F92-45D1-8BF8-EA5C45E038EA}" srcOrd="1" destOrd="0" presId="urn:microsoft.com/office/officeart/2005/8/layout/process1"/>
    <dgm:cxn modelId="{6421A392-9477-44B2-BF88-7BAEB19921DD}" type="presOf" srcId="{43E073B3-D68D-478B-981E-D0262CB554EF}" destId="{9DD45DC9-4201-49F2-BE23-1B375FCC136E}" srcOrd="0" destOrd="0" presId="urn:microsoft.com/office/officeart/2005/8/layout/process1"/>
    <dgm:cxn modelId="{6D6C9BA3-D28B-4198-AE45-9F1D67D3944E}" srcId="{EE5A9858-2AD8-447F-8C90-66015B689176}" destId="{500125C7-7515-4BA1-990A-BBD12E5780D7}" srcOrd="2" destOrd="0" parTransId="{869981B5-0222-40C8-8250-16631AFF7D5C}" sibTransId="{EA80F0A9-B7A6-4597-B49F-173FF5039A2B}"/>
    <dgm:cxn modelId="{09E907A0-DFB0-4D70-9E07-CE83B69D000A}" type="presOf" srcId="{DE064EAA-BB01-46E3-A5FF-E6A3DABE0B2C}" destId="{0EEE06BF-D621-43E7-A35E-BD5799FD73EA}" srcOrd="0" destOrd="0" presId="urn:microsoft.com/office/officeart/2005/8/layout/process1"/>
    <dgm:cxn modelId="{908A0775-D9B2-4E91-A6AC-6910554E9D54}" srcId="{EE5A9858-2AD8-447F-8C90-66015B689176}" destId="{D8D4369A-8191-4147-84C3-B315D051E00E}" srcOrd="0" destOrd="0" parTransId="{FB8533A4-BE71-4FB9-9077-0C1A4E965E73}" sibTransId="{43E073B3-D68D-478B-981E-D0262CB554EF}"/>
    <dgm:cxn modelId="{3E7CD6BD-3960-43B2-A220-8379E97CA8DB}" srcId="{EE5A9858-2AD8-447F-8C90-66015B689176}" destId="{A5EF108F-8751-49C5-8E3D-C6102F0D5580}" srcOrd="1" destOrd="0" parTransId="{64D9F04F-FA69-4F74-94AD-AB2AF34E0766}" sibTransId="{DE064EAA-BB01-46E3-A5FF-E6A3DABE0B2C}"/>
    <dgm:cxn modelId="{3374AC65-AA51-4832-B495-8A0A9B66A64E}" type="presOf" srcId="{500125C7-7515-4BA1-990A-BBD12E5780D7}" destId="{9A2351EF-2EFF-4050-B59A-8B268647FDD9}" srcOrd="0" destOrd="0" presId="urn:microsoft.com/office/officeart/2005/8/layout/process1"/>
    <dgm:cxn modelId="{A8BE757C-CF5E-4813-89EA-F73560139AE5}" type="presOf" srcId="{EE5A9858-2AD8-447F-8C90-66015B689176}" destId="{FCDD6158-7DF7-4A1D-AF49-576402D38FD8}" srcOrd="0" destOrd="0" presId="urn:microsoft.com/office/officeart/2005/8/layout/process1"/>
    <dgm:cxn modelId="{B5CB903C-FCBE-45EA-B0B9-767E2219F14F}" type="presOf" srcId="{43E073B3-D68D-478B-981E-D0262CB554EF}" destId="{812D24D8-ADB5-47EE-95BC-9A946BBD640C}" srcOrd="1" destOrd="0" presId="urn:microsoft.com/office/officeart/2005/8/layout/process1"/>
    <dgm:cxn modelId="{F28E7DC5-DF3B-482D-A3D7-4A8AA11F1AB5}" type="presOf" srcId="{D8D4369A-8191-4147-84C3-B315D051E00E}" destId="{33C351C5-BFCD-45E2-BA3D-09B03E16B8C7}" srcOrd="0" destOrd="0" presId="urn:microsoft.com/office/officeart/2005/8/layout/process1"/>
    <dgm:cxn modelId="{BFE59460-3618-4839-8791-A0BF9342EEAB}" type="presParOf" srcId="{FCDD6158-7DF7-4A1D-AF49-576402D38FD8}" destId="{33C351C5-BFCD-45E2-BA3D-09B03E16B8C7}" srcOrd="0" destOrd="0" presId="urn:microsoft.com/office/officeart/2005/8/layout/process1"/>
    <dgm:cxn modelId="{8F8D38ED-9348-4DB6-BEC1-251368EDE837}" type="presParOf" srcId="{FCDD6158-7DF7-4A1D-AF49-576402D38FD8}" destId="{9DD45DC9-4201-49F2-BE23-1B375FCC136E}" srcOrd="1" destOrd="0" presId="urn:microsoft.com/office/officeart/2005/8/layout/process1"/>
    <dgm:cxn modelId="{4F73569C-F29A-45C9-B91E-8708D1771744}" type="presParOf" srcId="{9DD45DC9-4201-49F2-BE23-1B375FCC136E}" destId="{812D24D8-ADB5-47EE-95BC-9A946BBD640C}" srcOrd="0" destOrd="0" presId="urn:microsoft.com/office/officeart/2005/8/layout/process1"/>
    <dgm:cxn modelId="{135A3E3A-1116-4A14-946F-363DE74B0159}" type="presParOf" srcId="{FCDD6158-7DF7-4A1D-AF49-576402D38FD8}" destId="{D84087CE-058D-4F6A-AB2C-9DD947E9DCCF}" srcOrd="2" destOrd="0" presId="urn:microsoft.com/office/officeart/2005/8/layout/process1"/>
    <dgm:cxn modelId="{54091084-2F27-43D5-8560-821B54DC00D8}" type="presParOf" srcId="{FCDD6158-7DF7-4A1D-AF49-576402D38FD8}" destId="{0EEE06BF-D621-43E7-A35E-BD5799FD73EA}" srcOrd="3" destOrd="0" presId="urn:microsoft.com/office/officeart/2005/8/layout/process1"/>
    <dgm:cxn modelId="{2B31278A-A62F-4231-ADEA-0AFB13BFE65C}" type="presParOf" srcId="{0EEE06BF-D621-43E7-A35E-BD5799FD73EA}" destId="{FA084FA3-7F92-45D1-8BF8-EA5C45E038EA}" srcOrd="0" destOrd="0" presId="urn:microsoft.com/office/officeart/2005/8/layout/process1"/>
    <dgm:cxn modelId="{326C1CEB-EA41-4BD3-90B2-391F440BC03F}" type="presParOf" srcId="{FCDD6158-7DF7-4A1D-AF49-576402D38FD8}" destId="{9A2351EF-2EFF-4050-B59A-8B268647FD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A9858-2AD8-447F-8C90-66015B6891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04061-86CD-4A55-88E2-840243A007C1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RASC &amp; Insurance update your plan</a:t>
          </a:r>
          <a:endParaRPr lang="en-US" sz="2600" dirty="0">
            <a:solidFill>
              <a:schemeClr val="tx2"/>
            </a:solidFill>
          </a:endParaRPr>
        </a:p>
      </dgm:t>
    </dgm:pt>
    <dgm:pt modelId="{333E7A9F-B293-4F3A-8C5F-66786EC14CA7}" type="parTrans" cxnId="{02AB7D20-2B98-45AD-A908-1C93CB45435A}">
      <dgm:prSet/>
      <dgm:spPr/>
      <dgm:t>
        <a:bodyPr/>
        <a:lstStyle/>
        <a:p>
          <a:endParaRPr lang="en-US"/>
        </a:p>
      </dgm:t>
    </dgm:pt>
    <dgm:pt modelId="{27963ACF-5E0C-446C-83BE-C3AEFCAE0A60}" type="sibTrans" cxnId="{02AB7D20-2B98-45AD-A908-1C93CB45435A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8D4369A-8191-4147-84C3-B315D051E00E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Insurance enrolls you in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Part D</a:t>
          </a:r>
          <a:endParaRPr lang="en-US" sz="2600" dirty="0">
            <a:solidFill>
              <a:schemeClr val="tx2"/>
            </a:solidFill>
          </a:endParaRPr>
        </a:p>
      </dgm:t>
    </dgm:pt>
    <dgm:pt modelId="{FB8533A4-BE71-4FB9-9077-0C1A4E965E73}" type="parTrans" cxnId="{908A0775-D9B2-4E91-A6AC-6910554E9D54}">
      <dgm:prSet/>
      <dgm:spPr/>
      <dgm:t>
        <a:bodyPr/>
        <a:lstStyle/>
        <a:p>
          <a:endParaRPr lang="en-US"/>
        </a:p>
      </dgm:t>
    </dgm:pt>
    <dgm:pt modelId="{43E073B3-D68D-478B-981E-D0262CB554EF}" type="sibTrans" cxnId="{908A0775-D9B2-4E91-A6AC-6910554E9D5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5EF108F-8751-49C5-8E3D-C6102F0D5580}">
      <dgm:prSet phldrT="[Text]" custT="1"/>
      <dgm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dirty="0" smtClean="0">
              <a:solidFill>
                <a:schemeClr val="tx2"/>
              </a:solidFill>
            </a:rPr>
            <a:t>Insurance sends you new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ID card</a:t>
          </a:r>
          <a:endParaRPr lang="en-US" sz="2600" dirty="0">
            <a:solidFill>
              <a:schemeClr val="tx2"/>
            </a:solidFill>
          </a:endParaRPr>
        </a:p>
      </dgm:t>
    </dgm:pt>
    <dgm:pt modelId="{64D9F04F-FA69-4F74-94AD-AB2AF34E0766}" type="parTrans" cxnId="{3E7CD6BD-3960-43B2-A220-8379E97CA8DB}">
      <dgm:prSet/>
      <dgm:spPr/>
      <dgm:t>
        <a:bodyPr/>
        <a:lstStyle/>
        <a:p>
          <a:endParaRPr lang="en-US"/>
        </a:p>
      </dgm:t>
    </dgm:pt>
    <dgm:pt modelId="{DE064EAA-BB01-46E3-A5FF-E6A3DABE0B2C}" type="sibTrans" cxnId="{3E7CD6BD-3960-43B2-A220-8379E97CA8D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500125C7-7515-4BA1-990A-BBD12E5780D7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600" b="1" u="sng" dirty="0" smtClean="0">
              <a:solidFill>
                <a:schemeClr val="tx2"/>
              </a:solidFill>
            </a:rPr>
            <a:t>You </a:t>
          </a:r>
          <a:r>
            <a:rPr lang="en-US" sz="2600" dirty="0" smtClean="0">
              <a:solidFill>
                <a:schemeClr val="tx2"/>
              </a:solidFill>
            </a:rPr>
            <a:t>inform providers of </a:t>
          </a:r>
          <a:br>
            <a:rPr lang="en-US" sz="2600" dirty="0" smtClean="0">
              <a:solidFill>
                <a:schemeClr val="tx2"/>
              </a:solidFill>
            </a:rPr>
          </a:br>
          <a:r>
            <a:rPr lang="en-US" sz="2600" dirty="0" smtClean="0">
              <a:solidFill>
                <a:schemeClr val="tx2"/>
              </a:solidFill>
            </a:rPr>
            <a:t>new plan</a:t>
          </a:r>
          <a:endParaRPr lang="en-US" sz="2600" dirty="0">
            <a:solidFill>
              <a:schemeClr val="tx2"/>
            </a:solidFill>
          </a:endParaRPr>
        </a:p>
      </dgm:t>
    </dgm:pt>
    <dgm:pt modelId="{869981B5-0222-40C8-8250-16631AFF7D5C}" type="parTrans" cxnId="{6D6C9BA3-D28B-4198-AE45-9F1D67D3944E}">
      <dgm:prSet/>
      <dgm:spPr/>
      <dgm:t>
        <a:bodyPr/>
        <a:lstStyle/>
        <a:p>
          <a:endParaRPr lang="en-US"/>
        </a:p>
      </dgm:t>
    </dgm:pt>
    <dgm:pt modelId="{EA80F0A9-B7A6-4597-B49F-173FF5039A2B}" type="sibTrans" cxnId="{6D6C9BA3-D28B-4198-AE45-9F1D67D3944E}">
      <dgm:prSet/>
      <dgm:spPr/>
      <dgm:t>
        <a:bodyPr/>
        <a:lstStyle/>
        <a:p>
          <a:endParaRPr lang="en-US"/>
        </a:p>
      </dgm:t>
    </dgm:pt>
    <dgm:pt modelId="{FCDD6158-7DF7-4A1D-AF49-576402D38FD8}" type="pres">
      <dgm:prSet presAssocID="{EE5A9858-2AD8-447F-8C90-66015B6891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8105C1-985D-47D8-9EA5-2544C3F39FAB}" type="pres">
      <dgm:prSet presAssocID="{DC804061-86CD-4A55-88E2-840243A007C1}" presName="node" presStyleLbl="node1" presStyleIdx="0" presStyleCnt="4" custScaleX="14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3DE2E-F9C6-48C3-9363-B5E3AF4C6287}" type="pres">
      <dgm:prSet presAssocID="{27963ACF-5E0C-446C-83BE-C3AEFCAE0A6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C6A3EB-C6A1-4329-94A1-E7138DA32986}" type="pres">
      <dgm:prSet presAssocID="{27963ACF-5E0C-446C-83BE-C3AEFCAE0A6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3C351C5-BFCD-45E2-BA3D-09B03E16B8C7}" type="pres">
      <dgm:prSet presAssocID="{D8D4369A-8191-4147-84C3-B315D051E00E}" presName="node" presStyleLbl="node1" presStyleIdx="1" presStyleCnt="4" custScaleX="145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45DC9-4201-49F2-BE23-1B375FCC136E}" type="pres">
      <dgm:prSet presAssocID="{43E073B3-D68D-478B-981E-D0262CB554E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12D24D8-ADB5-47EE-95BC-9A946BBD640C}" type="pres">
      <dgm:prSet presAssocID="{43E073B3-D68D-478B-981E-D0262CB554E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84087CE-058D-4F6A-AB2C-9DD947E9DCCF}" type="pres">
      <dgm:prSet presAssocID="{A5EF108F-8751-49C5-8E3D-C6102F0D5580}" presName="node" presStyleLbl="node1" presStyleIdx="2" presStyleCnt="4" custScaleX="151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E06BF-D621-43E7-A35E-BD5799FD73EA}" type="pres">
      <dgm:prSet presAssocID="{DE064EAA-BB01-46E3-A5FF-E6A3DABE0B2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A084FA3-7F92-45D1-8BF8-EA5C45E038EA}" type="pres">
      <dgm:prSet presAssocID="{DE064EAA-BB01-46E3-A5FF-E6A3DABE0B2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A2351EF-2EFF-4050-B59A-8B268647FDD9}" type="pres">
      <dgm:prSet presAssocID="{500125C7-7515-4BA1-990A-BBD12E5780D7}" presName="node" presStyleLbl="node1" presStyleIdx="3" presStyleCnt="4" custScaleX="139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02729-213F-4D7B-B394-B764BDD78D5E}" type="presOf" srcId="{500125C7-7515-4BA1-990A-BBD12E5780D7}" destId="{9A2351EF-2EFF-4050-B59A-8B268647FDD9}" srcOrd="0" destOrd="0" presId="urn:microsoft.com/office/officeart/2005/8/layout/process1"/>
    <dgm:cxn modelId="{27ED70F2-E6BD-4BEA-82E9-E17DF1D6DC2B}" type="presOf" srcId="{27963ACF-5E0C-446C-83BE-C3AEFCAE0A60}" destId="{CDC6A3EB-C6A1-4329-94A1-E7138DA32986}" srcOrd="1" destOrd="0" presId="urn:microsoft.com/office/officeart/2005/8/layout/process1"/>
    <dgm:cxn modelId="{8F5D37F9-3404-4DDA-B711-B2AA0ED85A52}" type="presOf" srcId="{EE5A9858-2AD8-447F-8C90-66015B689176}" destId="{FCDD6158-7DF7-4A1D-AF49-576402D38FD8}" srcOrd="0" destOrd="0" presId="urn:microsoft.com/office/officeart/2005/8/layout/process1"/>
    <dgm:cxn modelId="{6D6C9BA3-D28B-4198-AE45-9F1D67D3944E}" srcId="{EE5A9858-2AD8-447F-8C90-66015B689176}" destId="{500125C7-7515-4BA1-990A-BBD12E5780D7}" srcOrd="3" destOrd="0" parTransId="{869981B5-0222-40C8-8250-16631AFF7D5C}" sibTransId="{EA80F0A9-B7A6-4597-B49F-173FF5039A2B}"/>
    <dgm:cxn modelId="{908A0775-D9B2-4E91-A6AC-6910554E9D54}" srcId="{EE5A9858-2AD8-447F-8C90-66015B689176}" destId="{D8D4369A-8191-4147-84C3-B315D051E00E}" srcOrd="1" destOrd="0" parTransId="{FB8533A4-BE71-4FB9-9077-0C1A4E965E73}" sibTransId="{43E073B3-D68D-478B-981E-D0262CB554EF}"/>
    <dgm:cxn modelId="{3E7CD6BD-3960-43B2-A220-8379E97CA8DB}" srcId="{EE5A9858-2AD8-447F-8C90-66015B689176}" destId="{A5EF108F-8751-49C5-8E3D-C6102F0D5580}" srcOrd="2" destOrd="0" parTransId="{64D9F04F-FA69-4F74-94AD-AB2AF34E0766}" sibTransId="{DE064EAA-BB01-46E3-A5FF-E6A3DABE0B2C}"/>
    <dgm:cxn modelId="{02AB7D20-2B98-45AD-A908-1C93CB45435A}" srcId="{EE5A9858-2AD8-447F-8C90-66015B689176}" destId="{DC804061-86CD-4A55-88E2-840243A007C1}" srcOrd="0" destOrd="0" parTransId="{333E7A9F-B293-4F3A-8C5F-66786EC14CA7}" sibTransId="{27963ACF-5E0C-446C-83BE-C3AEFCAE0A60}"/>
    <dgm:cxn modelId="{7D3B8FD5-8401-4765-AC9C-DED3860E6834}" type="presOf" srcId="{DE064EAA-BB01-46E3-A5FF-E6A3DABE0B2C}" destId="{0EEE06BF-D621-43E7-A35E-BD5799FD73EA}" srcOrd="0" destOrd="0" presId="urn:microsoft.com/office/officeart/2005/8/layout/process1"/>
    <dgm:cxn modelId="{F90812AB-912F-4E11-8848-CAB62BA0F2B2}" type="presOf" srcId="{43E073B3-D68D-478B-981E-D0262CB554EF}" destId="{812D24D8-ADB5-47EE-95BC-9A946BBD640C}" srcOrd="1" destOrd="0" presId="urn:microsoft.com/office/officeart/2005/8/layout/process1"/>
    <dgm:cxn modelId="{7B6E7217-BF4B-4495-9061-62E4C046FC9B}" type="presOf" srcId="{A5EF108F-8751-49C5-8E3D-C6102F0D5580}" destId="{D84087CE-058D-4F6A-AB2C-9DD947E9DCCF}" srcOrd="0" destOrd="0" presId="urn:microsoft.com/office/officeart/2005/8/layout/process1"/>
    <dgm:cxn modelId="{A97FEEE8-0748-4E80-9572-33382ADFB434}" type="presOf" srcId="{D8D4369A-8191-4147-84C3-B315D051E00E}" destId="{33C351C5-BFCD-45E2-BA3D-09B03E16B8C7}" srcOrd="0" destOrd="0" presId="urn:microsoft.com/office/officeart/2005/8/layout/process1"/>
    <dgm:cxn modelId="{81F9B2FF-2597-4147-BAE9-DCAC64EFD595}" type="presOf" srcId="{DC804061-86CD-4A55-88E2-840243A007C1}" destId="{6A8105C1-985D-47D8-9EA5-2544C3F39FAB}" srcOrd="0" destOrd="0" presId="urn:microsoft.com/office/officeart/2005/8/layout/process1"/>
    <dgm:cxn modelId="{A9A2B03F-C996-47B1-A41E-CFF5AD0F8479}" type="presOf" srcId="{27963ACF-5E0C-446C-83BE-C3AEFCAE0A60}" destId="{B523DE2E-F9C6-48C3-9363-B5E3AF4C6287}" srcOrd="0" destOrd="0" presId="urn:microsoft.com/office/officeart/2005/8/layout/process1"/>
    <dgm:cxn modelId="{DC945DBE-DCC3-44FF-86DB-D474A66D3F5F}" type="presOf" srcId="{DE064EAA-BB01-46E3-A5FF-E6A3DABE0B2C}" destId="{FA084FA3-7F92-45D1-8BF8-EA5C45E038EA}" srcOrd="1" destOrd="0" presId="urn:microsoft.com/office/officeart/2005/8/layout/process1"/>
    <dgm:cxn modelId="{7E466FAF-6424-437C-899A-AA1E4FE8533A}" type="presOf" srcId="{43E073B3-D68D-478B-981E-D0262CB554EF}" destId="{9DD45DC9-4201-49F2-BE23-1B375FCC136E}" srcOrd="0" destOrd="0" presId="urn:microsoft.com/office/officeart/2005/8/layout/process1"/>
    <dgm:cxn modelId="{11937208-06F0-4FA8-9AB5-CA1AF429C670}" type="presParOf" srcId="{FCDD6158-7DF7-4A1D-AF49-576402D38FD8}" destId="{6A8105C1-985D-47D8-9EA5-2544C3F39FAB}" srcOrd="0" destOrd="0" presId="urn:microsoft.com/office/officeart/2005/8/layout/process1"/>
    <dgm:cxn modelId="{318BCA29-9304-4438-B5EA-3F42099E6A33}" type="presParOf" srcId="{FCDD6158-7DF7-4A1D-AF49-576402D38FD8}" destId="{B523DE2E-F9C6-48C3-9363-B5E3AF4C6287}" srcOrd="1" destOrd="0" presId="urn:microsoft.com/office/officeart/2005/8/layout/process1"/>
    <dgm:cxn modelId="{0793089F-A474-4EC0-9040-D309527AD123}" type="presParOf" srcId="{B523DE2E-F9C6-48C3-9363-B5E3AF4C6287}" destId="{CDC6A3EB-C6A1-4329-94A1-E7138DA32986}" srcOrd="0" destOrd="0" presId="urn:microsoft.com/office/officeart/2005/8/layout/process1"/>
    <dgm:cxn modelId="{6E1F04C6-BF0F-48D1-9375-DE7174B72B47}" type="presParOf" srcId="{FCDD6158-7DF7-4A1D-AF49-576402D38FD8}" destId="{33C351C5-BFCD-45E2-BA3D-09B03E16B8C7}" srcOrd="2" destOrd="0" presId="urn:microsoft.com/office/officeart/2005/8/layout/process1"/>
    <dgm:cxn modelId="{81BAC740-7EA8-4EE3-AD5A-465894524F8C}" type="presParOf" srcId="{FCDD6158-7DF7-4A1D-AF49-576402D38FD8}" destId="{9DD45DC9-4201-49F2-BE23-1B375FCC136E}" srcOrd="3" destOrd="0" presId="urn:microsoft.com/office/officeart/2005/8/layout/process1"/>
    <dgm:cxn modelId="{B6BD30A4-3449-477F-A9BE-DA2ECA743D6A}" type="presParOf" srcId="{9DD45DC9-4201-49F2-BE23-1B375FCC136E}" destId="{812D24D8-ADB5-47EE-95BC-9A946BBD640C}" srcOrd="0" destOrd="0" presId="urn:microsoft.com/office/officeart/2005/8/layout/process1"/>
    <dgm:cxn modelId="{38D00A03-7118-453F-A4A9-CCEE99B2C8A6}" type="presParOf" srcId="{FCDD6158-7DF7-4A1D-AF49-576402D38FD8}" destId="{D84087CE-058D-4F6A-AB2C-9DD947E9DCCF}" srcOrd="4" destOrd="0" presId="urn:microsoft.com/office/officeart/2005/8/layout/process1"/>
    <dgm:cxn modelId="{B4CC9BEE-BB3F-4126-B1AC-19904EDF6591}" type="presParOf" srcId="{FCDD6158-7DF7-4A1D-AF49-576402D38FD8}" destId="{0EEE06BF-D621-43E7-A35E-BD5799FD73EA}" srcOrd="5" destOrd="0" presId="urn:microsoft.com/office/officeart/2005/8/layout/process1"/>
    <dgm:cxn modelId="{D2D78AE3-FAD9-4A86-AF5A-A5872580993E}" type="presParOf" srcId="{0EEE06BF-D621-43E7-A35E-BD5799FD73EA}" destId="{FA084FA3-7F92-45D1-8BF8-EA5C45E038EA}" srcOrd="0" destOrd="0" presId="urn:microsoft.com/office/officeart/2005/8/layout/process1"/>
    <dgm:cxn modelId="{1F496507-3FE7-47AA-A725-6733C499586E}" type="presParOf" srcId="{FCDD6158-7DF7-4A1D-AF49-576402D38FD8}" destId="{9A2351EF-2EFF-4050-B59A-8B268647FDD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CD1D-39F8-4C72-8C72-81093CD59576}">
      <dsp:nvSpPr>
        <dsp:cNvPr id="0" name=""/>
        <dsp:cNvSpPr/>
      </dsp:nvSpPr>
      <dsp:spPr>
        <a:xfrm>
          <a:off x="563" y="112641"/>
          <a:ext cx="3343917" cy="6173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Blue &amp; Gold HMO</a:t>
          </a:r>
          <a:endParaRPr lang="en-US" sz="23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18644" y="130722"/>
        <a:ext cx="3307755" cy="581171"/>
      </dsp:txXfrm>
    </dsp:sp>
    <dsp:sp modelId="{FA416C64-ED76-4204-859D-D4D5B5F5720A}">
      <dsp:nvSpPr>
        <dsp:cNvPr id="0" name=""/>
        <dsp:cNvSpPr/>
      </dsp:nvSpPr>
      <dsp:spPr>
        <a:xfrm>
          <a:off x="3776872" y="106015"/>
          <a:ext cx="512910" cy="630585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776872" y="232132"/>
        <a:ext cx="359037" cy="378351"/>
      </dsp:txXfrm>
    </dsp:sp>
    <dsp:sp modelId="{B48B9359-D38D-4493-93FC-16BC2DC2AC27}">
      <dsp:nvSpPr>
        <dsp:cNvPr id="0" name=""/>
        <dsp:cNvSpPr/>
      </dsp:nvSpPr>
      <dsp:spPr>
        <a:xfrm>
          <a:off x="4682048" y="139145"/>
          <a:ext cx="4041391" cy="56432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Choice</a:t>
          </a:r>
          <a:endParaRPr lang="en-US" sz="23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4698577" y="155674"/>
        <a:ext cx="4008333" cy="53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CD1D-39F8-4C72-8C72-81093CD59576}">
      <dsp:nvSpPr>
        <dsp:cNvPr id="0" name=""/>
        <dsp:cNvSpPr/>
      </dsp:nvSpPr>
      <dsp:spPr>
        <a:xfrm>
          <a:off x="563" y="140216"/>
          <a:ext cx="3343917" cy="6173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Care PPO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18644" y="158297"/>
        <a:ext cx="3307755" cy="581171"/>
      </dsp:txXfrm>
    </dsp:sp>
    <dsp:sp modelId="{FA416C64-ED76-4204-859D-D4D5B5F5720A}">
      <dsp:nvSpPr>
        <dsp:cNvPr id="0" name=""/>
        <dsp:cNvSpPr/>
      </dsp:nvSpPr>
      <dsp:spPr>
        <a:xfrm>
          <a:off x="3790122" y="144703"/>
          <a:ext cx="486411" cy="60835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90122" y="266375"/>
        <a:ext cx="340488" cy="365015"/>
      </dsp:txXfrm>
    </dsp:sp>
    <dsp:sp modelId="{B48B9359-D38D-4493-93FC-16BC2DC2AC27}">
      <dsp:nvSpPr>
        <dsp:cNvPr id="0" name=""/>
        <dsp:cNvSpPr/>
      </dsp:nvSpPr>
      <dsp:spPr>
        <a:xfrm>
          <a:off x="4682048" y="166720"/>
          <a:ext cx="4041391" cy="56432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PPO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4698577" y="183249"/>
        <a:ext cx="4008333" cy="5312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CD1D-39F8-4C72-8C72-81093CD59576}">
      <dsp:nvSpPr>
        <dsp:cNvPr id="0" name=""/>
        <dsp:cNvSpPr/>
      </dsp:nvSpPr>
      <dsp:spPr>
        <a:xfrm>
          <a:off x="4822" y="104039"/>
          <a:ext cx="3340652" cy="6167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Core PPO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22885" y="122102"/>
        <a:ext cx="3304526" cy="580605"/>
      </dsp:txXfrm>
    </dsp:sp>
    <dsp:sp modelId="{FA416C64-ED76-4204-859D-D4D5B5F5720A}">
      <dsp:nvSpPr>
        <dsp:cNvPr id="0" name=""/>
        <dsp:cNvSpPr/>
      </dsp:nvSpPr>
      <dsp:spPr>
        <a:xfrm>
          <a:off x="3777440" y="96420"/>
          <a:ext cx="512417" cy="63197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77440" y="222814"/>
        <a:ext cx="358692" cy="379182"/>
      </dsp:txXfrm>
    </dsp:sp>
    <dsp:sp modelId="{B48B9359-D38D-4493-93FC-16BC2DC2AC27}">
      <dsp:nvSpPr>
        <dsp:cNvPr id="0" name=""/>
        <dsp:cNvSpPr/>
      </dsp:nvSpPr>
      <dsp:spPr>
        <a:xfrm>
          <a:off x="4681735" y="130517"/>
          <a:ext cx="4037445" cy="5637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UC Medicare PPO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4698247" y="147029"/>
        <a:ext cx="4004421" cy="530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CD1D-39F8-4C72-8C72-81093CD59576}">
      <dsp:nvSpPr>
        <dsp:cNvPr id="0" name=""/>
        <dsp:cNvSpPr/>
      </dsp:nvSpPr>
      <dsp:spPr>
        <a:xfrm>
          <a:off x="4822" y="104039"/>
          <a:ext cx="3340652" cy="6167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Kaiser HMO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22885" y="122102"/>
        <a:ext cx="3304526" cy="580605"/>
      </dsp:txXfrm>
    </dsp:sp>
    <dsp:sp modelId="{FA416C64-ED76-4204-859D-D4D5B5F5720A}">
      <dsp:nvSpPr>
        <dsp:cNvPr id="0" name=""/>
        <dsp:cNvSpPr/>
      </dsp:nvSpPr>
      <dsp:spPr>
        <a:xfrm>
          <a:off x="3777440" y="96420"/>
          <a:ext cx="512417" cy="63197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777440" y="222814"/>
        <a:ext cx="358692" cy="379182"/>
      </dsp:txXfrm>
    </dsp:sp>
    <dsp:sp modelId="{B48B9359-D38D-4493-93FC-16BC2DC2AC27}">
      <dsp:nvSpPr>
        <dsp:cNvPr id="0" name=""/>
        <dsp:cNvSpPr/>
      </dsp:nvSpPr>
      <dsp:spPr>
        <a:xfrm>
          <a:off x="4681735" y="130517"/>
          <a:ext cx="4037445" cy="56377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Kaiser Senior Advantage</a:t>
          </a:r>
          <a:endParaRPr lang="en-US" sz="2400" kern="1200" dirty="0">
            <a:solidFill>
              <a:schemeClr val="tx1"/>
            </a:solidFill>
            <a:latin typeface="Century Schoolbook" panose="02040604050505020304" pitchFamily="18" charset="0"/>
          </a:endParaRPr>
        </a:p>
      </dsp:txBody>
      <dsp:txXfrm>
        <a:off x="4698247" y="147029"/>
        <a:ext cx="4004421" cy="530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2CD1D-39F8-4C72-8C72-81093CD59576}">
      <dsp:nvSpPr>
        <dsp:cNvPr id="0" name=""/>
        <dsp:cNvSpPr/>
      </dsp:nvSpPr>
      <dsp:spPr>
        <a:xfrm>
          <a:off x="4822" y="104039"/>
          <a:ext cx="3340652" cy="616731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Century Schoolbook" panose="02040604050505020304" pitchFamily="18" charset="0"/>
            </a:rPr>
            <a:t>Non Medicare </a:t>
          </a:r>
          <a:endParaRPr lang="en-US" sz="2400" b="1" kern="1200" dirty="0">
            <a:solidFill>
              <a:srgbClr val="FFFF00"/>
            </a:solidFill>
            <a:latin typeface="Century Schoolbook" panose="02040604050505020304" pitchFamily="18" charset="0"/>
          </a:endParaRPr>
        </a:p>
      </dsp:txBody>
      <dsp:txXfrm>
        <a:off x="22885" y="122102"/>
        <a:ext cx="3304526" cy="580605"/>
      </dsp:txXfrm>
    </dsp:sp>
    <dsp:sp modelId="{FA416C64-ED76-4204-859D-D4D5B5F5720A}">
      <dsp:nvSpPr>
        <dsp:cNvPr id="0" name=""/>
        <dsp:cNvSpPr/>
      </dsp:nvSpPr>
      <dsp:spPr>
        <a:xfrm rot="21597082" flipV="1">
          <a:off x="7533652" y="133363"/>
          <a:ext cx="431077" cy="553217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solidFill>
            <a:schemeClr val="tx2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10800000">
        <a:off x="7533652" y="244061"/>
        <a:ext cx="301754" cy="331931"/>
      </dsp:txXfrm>
    </dsp:sp>
    <dsp:sp modelId="{B48B9359-D38D-4493-93FC-16BC2DC2AC27}">
      <dsp:nvSpPr>
        <dsp:cNvPr id="0" name=""/>
        <dsp:cNvSpPr/>
      </dsp:nvSpPr>
      <dsp:spPr>
        <a:xfrm>
          <a:off x="4686558" y="134787"/>
          <a:ext cx="4037445" cy="563775"/>
        </a:xfrm>
        <a:prstGeom prst="roundRect">
          <a:avLst>
            <a:gd name="adj" fmla="val 10000"/>
          </a:avLst>
        </a:prstGeom>
        <a:solidFill>
          <a:srgbClr val="000099"/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  <a:latin typeface="Century Schoolbook" panose="02040604050505020304" pitchFamily="18" charset="0"/>
            </a:rPr>
            <a:t>UC Medicare</a:t>
          </a:r>
          <a:endParaRPr lang="en-US" sz="2400" b="1" kern="1200" dirty="0">
            <a:solidFill>
              <a:srgbClr val="FFFF00"/>
            </a:solidFill>
            <a:latin typeface="Century Schoolbook" panose="02040604050505020304" pitchFamily="18" charset="0"/>
          </a:endParaRPr>
        </a:p>
      </dsp:txBody>
      <dsp:txXfrm>
        <a:off x="4703070" y="151299"/>
        <a:ext cx="4004421" cy="5307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351C5-BFCD-45E2-BA3D-09B03E16B8C7}">
      <dsp:nvSpPr>
        <dsp:cNvPr id="0" name=""/>
        <dsp:cNvSpPr/>
      </dsp:nvSpPr>
      <dsp:spPr>
        <a:xfrm>
          <a:off x="7398" y="522927"/>
          <a:ext cx="2563827" cy="17744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</a:t>
          </a:r>
          <a:r>
            <a:rPr lang="en-US" sz="2600" kern="1200" dirty="0" smtClean="0">
              <a:solidFill>
                <a:schemeClr val="tx2"/>
              </a:solidFill>
            </a:rPr>
            <a:t> apply for Medicare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A &amp; B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with SSA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9371" y="574900"/>
        <a:ext cx="2459881" cy="1670550"/>
      </dsp:txXfrm>
    </dsp:sp>
    <dsp:sp modelId="{9DD45DC9-4201-49F2-BE23-1B375FCC136E}">
      <dsp:nvSpPr>
        <dsp:cNvPr id="0" name=""/>
        <dsp:cNvSpPr/>
      </dsp:nvSpPr>
      <dsp:spPr>
        <a:xfrm rot="21567785">
          <a:off x="2774148" y="1142608"/>
          <a:ext cx="430235" cy="50327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74151" y="1243867"/>
        <a:ext cx="301165" cy="301964"/>
      </dsp:txXfrm>
    </dsp:sp>
    <dsp:sp modelId="{D84087CE-058D-4F6A-AB2C-9DD947E9DCCF}">
      <dsp:nvSpPr>
        <dsp:cNvPr id="0" name=""/>
        <dsp:cNvSpPr/>
      </dsp:nvSpPr>
      <dsp:spPr>
        <a:xfrm>
          <a:off x="3382955" y="491075"/>
          <a:ext cx="2610502" cy="17744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SSA confirms enrollment on your SSA account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3434928" y="543048"/>
        <a:ext cx="2506556" cy="1670550"/>
      </dsp:txXfrm>
    </dsp:sp>
    <dsp:sp modelId="{0EEE06BF-D621-43E7-A35E-BD5799FD73EA}">
      <dsp:nvSpPr>
        <dsp:cNvPr id="0" name=""/>
        <dsp:cNvSpPr/>
      </dsp:nvSpPr>
      <dsp:spPr>
        <a:xfrm>
          <a:off x="6196389" y="1126687"/>
          <a:ext cx="430216" cy="50327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196389" y="1227341"/>
        <a:ext cx="301151" cy="301964"/>
      </dsp:txXfrm>
    </dsp:sp>
    <dsp:sp modelId="{9A2351EF-2EFF-4050-B59A-8B268647FDD9}">
      <dsp:nvSpPr>
        <dsp:cNvPr id="0" name=""/>
        <dsp:cNvSpPr/>
      </dsp:nvSpPr>
      <dsp:spPr>
        <a:xfrm>
          <a:off x="6805186" y="491075"/>
          <a:ext cx="2029324" cy="17744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</a:t>
          </a:r>
          <a:r>
            <a:rPr lang="en-US" sz="2600" kern="1200" dirty="0" smtClean="0">
              <a:solidFill>
                <a:schemeClr val="tx2"/>
              </a:solidFill>
            </a:rPr>
            <a:t> send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UC form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to RASC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6857159" y="543048"/>
        <a:ext cx="1925378" cy="1670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05C1-985D-47D8-9EA5-2544C3F39FAB}">
      <dsp:nvSpPr>
        <dsp:cNvPr id="0" name=""/>
        <dsp:cNvSpPr/>
      </dsp:nvSpPr>
      <dsp:spPr>
        <a:xfrm>
          <a:off x="6362" y="392329"/>
          <a:ext cx="1828036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RASC &amp; Insurance update your plan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9903" y="445870"/>
        <a:ext cx="1720954" cy="2001619"/>
      </dsp:txXfrm>
    </dsp:sp>
    <dsp:sp modelId="{B523DE2E-F9C6-48C3-9363-B5E3AF4C6287}">
      <dsp:nvSpPr>
        <dsp:cNvPr id="0" name=""/>
        <dsp:cNvSpPr/>
      </dsp:nvSpPr>
      <dsp:spPr>
        <a:xfrm>
          <a:off x="1961990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961990" y="1351751"/>
        <a:ext cx="189345" cy="189856"/>
      </dsp:txXfrm>
    </dsp:sp>
    <dsp:sp modelId="{33C351C5-BFCD-45E2-BA3D-09B03E16B8C7}">
      <dsp:nvSpPr>
        <dsp:cNvPr id="0" name=""/>
        <dsp:cNvSpPr/>
      </dsp:nvSpPr>
      <dsp:spPr>
        <a:xfrm>
          <a:off x="2344764" y="392329"/>
          <a:ext cx="1852572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Insurance enrolls you in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Part 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2399024" y="446589"/>
        <a:ext cx="1744052" cy="2000181"/>
      </dsp:txXfrm>
    </dsp:sp>
    <dsp:sp modelId="{9DD45DC9-4201-49F2-BE23-1B375FCC136E}">
      <dsp:nvSpPr>
        <dsp:cNvPr id="0" name=""/>
        <dsp:cNvSpPr/>
      </dsp:nvSpPr>
      <dsp:spPr>
        <a:xfrm>
          <a:off x="4324928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324928" y="1351751"/>
        <a:ext cx="189345" cy="189856"/>
      </dsp:txXfrm>
    </dsp:sp>
    <dsp:sp modelId="{D84087CE-058D-4F6A-AB2C-9DD947E9DCCF}">
      <dsp:nvSpPr>
        <dsp:cNvPr id="0" name=""/>
        <dsp:cNvSpPr/>
      </dsp:nvSpPr>
      <dsp:spPr>
        <a:xfrm>
          <a:off x="4707701" y="392329"/>
          <a:ext cx="1934281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Insurance sends you new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ID card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764354" y="448982"/>
        <a:ext cx="1820975" cy="1995395"/>
      </dsp:txXfrm>
    </dsp:sp>
    <dsp:sp modelId="{0EEE06BF-D621-43E7-A35E-BD5799FD73EA}">
      <dsp:nvSpPr>
        <dsp:cNvPr id="0" name=""/>
        <dsp:cNvSpPr/>
      </dsp:nvSpPr>
      <dsp:spPr>
        <a:xfrm>
          <a:off x="6769574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769574" y="1351751"/>
        <a:ext cx="189345" cy="189856"/>
      </dsp:txXfrm>
    </dsp:sp>
    <dsp:sp modelId="{9A2351EF-2EFF-4050-B59A-8B268647FDD9}">
      <dsp:nvSpPr>
        <dsp:cNvPr id="0" name=""/>
        <dsp:cNvSpPr/>
      </dsp:nvSpPr>
      <dsp:spPr>
        <a:xfrm>
          <a:off x="7152348" y="392329"/>
          <a:ext cx="1783584" cy="210870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 </a:t>
          </a:r>
          <a:r>
            <a:rPr lang="en-US" sz="2600" kern="1200" dirty="0" smtClean="0">
              <a:solidFill>
                <a:schemeClr val="tx2"/>
              </a:solidFill>
            </a:rPr>
            <a:t>inform providers of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new plan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204587" y="444568"/>
        <a:ext cx="1679106" cy="2004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351C5-BFCD-45E2-BA3D-09B03E16B8C7}">
      <dsp:nvSpPr>
        <dsp:cNvPr id="0" name=""/>
        <dsp:cNvSpPr/>
      </dsp:nvSpPr>
      <dsp:spPr>
        <a:xfrm>
          <a:off x="7398" y="522927"/>
          <a:ext cx="2563827" cy="17744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</a:t>
          </a:r>
          <a:r>
            <a:rPr lang="en-US" sz="2600" kern="1200" dirty="0" smtClean="0">
              <a:solidFill>
                <a:schemeClr val="tx2"/>
              </a:solidFill>
            </a:rPr>
            <a:t> apply for Medicare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A &amp; B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with SSA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9371" y="574900"/>
        <a:ext cx="2459881" cy="1670550"/>
      </dsp:txXfrm>
    </dsp:sp>
    <dsp:sp modelId="{9DD45DC9-4201-49F2-BE23-1B375FCC136E}">
      <dsp:nvSpPr>
        <dsp:cNvPr id="0" name=""/>
        <dsp:cNvSpPr/>
      </dsp:nvSpPr>
      <dsp:spPr>
        <a:xfrm rot="21567785">
          <a:off x="2774148" y="1142608"/>
          <a:ext cx="430235" cy="50327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774151" y="1243867"/>
        <a:ext cx="301165" cy="301964"/>
      </dsp:txXfrm>
    </dsp:sp>
    <dsp:sp modelId="{D84087CE-058D-4F6A-AB2C-9DD947E9DCCF}">
      <dsp:nvSpPr>
        <dsp:cNvPr id="0" name=""/>
        <dsp:cNvSpPr/>
      </dsp:nvSpPr>
      <dsp:spPr>
        <a:xfrm>
          <a:off x="3382955" y="491075"/>
          <a:ext cx="2610502" cy="17744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SSA confirms enrollment on your SSA account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3434928" y="543048"/>
        <a:ext cx="2506556" cy="1670550"/>
      </dsp:txXfrm>
    </dsp:sp>
    <dsp:sp modelId="{0EEE06BF-D621-43E7-A35E-BD5799FD73EA}">
      <dsp:nvSpPr>
        <dsp:cNvPr id="0" name=""/>
        <dsp:cNvSpPr/>
      </dsp:nvSpPr>
      <dsp:spPr>
        <a:xfrm>
          <a:off x="6196389" y="1126687"/>
          <a:ext cx="430216" cy="50327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196389" y="1227341"/>
        <a:ext cx="301151" cy="301964"/>
      </dsp:txXfrm>
    </dsp:sp>
    <dsp:sp modelId="{9A2351EF-2EFF-4050-B59A-8B268647FDD9}">
      <dsp:nvSpPr>
        <dsp:cNvPr id="0" name=""/>
        <dsp:cNvSpPr/>
      </dsp:nvSpPr>
      <dsp:spPr>
        <a:xfrm>
          <a:off x="6805186" y="491075"/>
          <a:ext cx="2029324" cy="17744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</a:t>
          </a:r>
          <a:r>
            <a:rPr lang="en-US" sz="2600" kern="1200" dirty="0" smtClean="0">
              <a:solidFill>
                <a:schemeClr val="tx2"/>
              </a:solidFill>
            </a:rPr>
            <a:t> send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UC form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to RASC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6857159" y="543048"/>
        <a:ext cx="1925378" cy="16705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105C1-985D-47D8-9EA5-2544C3F39FAB}">
      <dsp:nvSpPr>
        <dsp:cNvPr id="0" name=""/>
        <dsp:cNvSpPr/>
      </dsp:nvSpPr>
      <dsp:spPr>
        <a:xfrm>
          <a:off x="6362" y="392329"/>
          <a:ext cx="1828036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RASC &amp; Insurance update your plan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59903" y="445870"/>
        <a:ext cx="1720954" cy="2001619"/>
      </dsp:txXfrm>
    </dsp:sp>
    <dsp:sp modelId="{B523DE2E-F9C6-48C3-9363-B5E3AF4C6287}">
      <dsp:nvSpPr>
        <dsp:cNvPr id="0" name=""/>
        <dsp:cNvSpPr/>
      </dsp:nvSpPr>
      <dsp:spPr>
        <a:xfrm>
          <a:off x="1961990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961990" y="1351751"/>
        <a:ext cx="189345" cy="189856"/>
      </dsp:txXfrm>
    </dsp:sp>
    <dsp:sp modelId="{33C351C5-BFCD-45E2-BA3D-09B03E16B8C7}">
      <dsp:nvSpPr>
        <dsp:cNvPr id="0" name=""/>
        <dsp:cNvSpPr/>
      </dsp:nvSpPr>
      <dsp:spPr>
        <a:xfrm>
          <a:off x="2344764" y="392329"/>
          <a:ext cx="1852572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Insurance enrolls you in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Part 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2399024" y="446589"/>
        <a:ext cx="1744052" cy="2000181"/>
      </dsp:txXfrm>
    </dsp:sp>
    <dsp:sp modelId="{9DD45DC9-4201-49F2-BE23-1B375FCC136E}">
      <dsp:nvSpPr>
        <dsp:cNvPr id="0" name=""/>
        <dsp:cNvSpPr/>
      </dsp:nvSpPr>
      <dsp:spPr>
        <a:xfrm>
          <a:off x="4324928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324928" y="1351751"/>
        <a:ext cx="189345" cy="189856"/>
      </dsp:txXfrm>
    </dsp:sp>
    <dsp:sp modelId="{D84087CE-058D-4F6A-AB2C-9DD947E9DCCF}">
      <dsp:nvSpPr>
        <dsp:cNvPr id="0" name=""/>
        <dsp:cNvSpPr/>
      </dsp:nvSpPr>
      <dsp:spPr>
        <a:xfrm>
          <a:off x="4707701" y="392329"/>
          <a:ext cx="1934281" cy="210870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</a:rPr>
            <a:t>Insurance sends you new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ID card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4764354" y="448982"/>
        <a:ext cx="1820975" cy="1995395"/>
      </dsp:txXfrm>
    </dsp:sp>
    <dsp:sp modelId="{0EEE06BF-D621-43E7-A35E-BD5799FD73EA}">
      <dsp:nvSpPr>
        <dsp:cNvPr id="0" name=""/>
        <dsp:cNvSpPr/>
      </dsp:nvSpPr>
      <dsp:spPr>
        <a:xfrm>
          <a:off x="6769574" y="1288466"/>
          <a:ext cx="270493" cy="3164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769574" y="1351751"/>
        <a:ext cx="189345" cy="189856"/>
      </dsp:txXfrm>
    </dsp:sp>
    <dsp:sp modelId="{9A2351EF-2EFF-4050-B59A-8B268647FDD9}">
      <dsp:nvSpPr>
        <dsp:cNvPr id="0" name=""/>
        <dsp:cNvSpPr/>
      </dsp:nvSpPr>
      <dsp:spPr>
        <a:xfrm>
          <a:off x="7152348" y="392329"/>
          <a:ext cx="1783584" cy="210870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 dirty="0" smtClean="0">
              <a:solidFill>
                <a:schemeClr val="tx2"/>
              </a:solidFill>
            </a:rPr>
            <a:t>You </a:t>
          </a:r>
          <a:r>
            <a:rPr lang="en-US" sz="2600" kern="1200" dirty="0" smtClean="0">
              <a:solidFill>
                <a:schemeClr val="tx2"/>
              </a:solidFill>
            </a:rPr>
            <a:t>inform providers of </a:t>
          </a:r>
          <a:br>
            <a:rPr lang="en-US" sz="2600" kern="1200" dirty="0" smtClean="0">
              <a:solidFill>
                <a:schemeClr val="tx2"/>
              </a:solidFill>
            </a:rPr>
          </a:br>
          <a:r>
            <a:rPr lang="en-US" sz="2600" kern="1200" dirty="0" smtClean="0">
              <a:solidFill>
                <a:schemeClr val="tx2"/>
              </a:solidFill>
            </a:rPr>
            <a:t>new plan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7204587" y="444568"/>
        <a:ext cx="1679106" cy="200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9236075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t" anchorCtr="0" compatLnSpc="1">
            <a:prstTxWarp prst="textNoShape">
              <a:avLst/>
            </a:prstTxWarp>
          </a:bodyPr>
          <a:lstStyle>
            <a:lvl1pPr defTabSz="921776">
              <a:defRPr sz="1000">
                <a:latin typeface="Arial" charset="0"/>
              </a:defRPr>
            </a:lvl1pPr>
          </a:lstStyle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9" y="6603653"/>
            <a:ext cx="5725606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b" anchorCtr="0" compatLnSpc="1">
            <a:prstTxWarp prst="textNoShape">
              <a:avLst/>
            </a:prstTxWarp>
          </a:bodyPr>
          <a:lstStyle>
            <a:lvl1pPr defTabSz="921776">
              <a:defRPr sz="1000">
                <a:latin typeface="Arial" charset="0"/>
              </a:defRPr>
            </a:lvl1pPr>
          </a:lstStyle>
          <a:p>
            <a:r>
              <a:rPr lang="en-US" dirty="0"/>
              <a:t>UCSB Health Care Facilitator Program  </a:t>
            </a:r>
            <a:r>
              <a:rPr lang="en-US" dirty="0" smtClean="0"/>
              <a:t>(805) 893-4201   </a:t>
            </a:r>
            <a:endParaRPr lang="en-US" dirty="0"/>
          </a:p>
          <a:p>
            <a:r>
              <a:rPr lang="en-US" dirty="0" smtClean="0"/>
              <a:t>UC Retirement Administration Service Center  (800</a:t>
            </a:r>
            <a:r>
              <a:rPr lang="en-US" dirty="0"/>
              <a:t>) 888-8267 </a:t>
            </a:r>
            <a:endParaRPr lang="en-US" sz="1100" dirty="0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6168" y="6603653"/>
            <a:ext cx="3999908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b" anchorCtr="0" compatLnSpc="1">
            <a:prstTxWarp prst="textNoShape">
              <a:avLst/>
            </a:prstTxWarp>
          </a:bodyPr>
          <a:lstStyle>
            <a:lvl1pPr algn="r" defTabSz="921776">
              <a:defRPr sz="1000"/>
            </a:lvl1pPr>
          </a:lstStyle>
          <a:p>
            <a:fld id="{F71DE9D5-0707-4474-BBE7-0E48E9A0B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116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3"/>
            <a:ext cx="3999908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t" anchorCtr="0" compatLnSpc="1">
            <a:prstTxWarp prst="textNoShape">
              <a:avLst/>
            </a:prstTxWarp>
          </a:bodyPr>
          <a:lstStyle>
            <a:lvl1pPr defTabSz="921776">
              <a:defRPr sz="1200"/>
            </a:lvl1pPr>
          </a:lstStyle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6168" y="3"/>
            <a:ext cx="3999908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t" anchorCtr="0" compatLnSpc="1">
            <a:prstTxWarp prst="textNoShape">
              <a:avLst/>
            </a:prstTxWarp>
          </a:bodyPr>
          <a:lstStyle>
            <a:lvl1pPr algn="r" defTabSz="921776">
              <a:defRPr sz="1200"/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2900" y="522288"/>
            <a:ext cx="3476625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4157" y="3301827"/>
            <a:ext cx="6767776" cy="31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603653"/>
            <a:ext cx="3999908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b" anchorCtr="0" compatLnSpc="1">
            <a:prstTxWarp prst="textNoShape">
              <a:avLst/>
            </a:prstTxWarp>
          </a:bodyPr>
          <a:lstStyle>
            <a:lvl1pPr defTabSz="921776">
              <a:defRPr sz="1200"/>
            </a:lvl1pPr>
          </a:lstStyle>
          <a:p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6168" y="6603653"/>
            <a:ext cx="3999908" cy="3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38" tIns="46120" rIns="92238" bIns="46120" numCol="1" anchor="b" anchorCtr="0" compatLnSpc="1">
            <a:prstTxWarp prst="textNoShape">
              <a:avLst/>
            </a:prstTxWarp>
          </a:bodyPr>
          <a:lstStyle>
            <a:lvl1pPr algn="r" defTabSz="921776">
              <a:defRPr sz="1200"/>
            </a:lvl1pPr>
          </a:lstStyle>
          <a:p>
            <a:fld id="{6C06F7D2-1574-4B0B-B1CB-BDED832179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410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5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24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69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62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1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89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1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27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8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453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84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Medicare</a:t>
            </a:r>
            <a:r>
              <a:rPr lang="en-US" baseline="0" dirty="0" smtClean="0"/>
              <a:t> allowable is $150 – Medicare pays 80% $120 ($150-$120= $30) Anthem pays 80%= $24 ($30-$24)= $6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14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21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01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72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53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5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12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2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7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0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9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This presentation is intended for communication purposes only.  It is not a guarantee of benefits. Please see http://ucnet.universityofcalifornia.edu or plan documents for complete policy and plan details. (3/26/18)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17526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fld id="{5E3A302A-965A-4CDA-8FCA-3CEFD3C1C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67787-44DE-4AE4-91B4-40AB42B48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217488"/>
            <a:ext cx="1947863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17488"/>
            <a:ext cx="5692775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A494-F79B-468A-9BF5-B0B4D90E9B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4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7793038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05000"/>
            <a:ext cx="7772400" cy="43037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4D98A6-9E70-40E0-8585-89077947D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4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6DF13-9C4E-4311-AE7D-65B3E7356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6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24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8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3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51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5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8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4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5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7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E1E83-460C-45BC-A5F3-8DED7F55F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2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9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02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05000"/>
            <a:ext cx="3810000" cy="430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810000" cy="430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FD3D-7F79-492C-B9BF-2DB370597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8BB8-8298-43CD-965B-0218F1DBFB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8DB0-7CA5-4868-B228-BCBD9AE7F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5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AECEC-588A-46D8-8F55-6A60A711C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E3D00-2104-40B2-A7B8-9762047B77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5E22-F4D0-4F65-84F4-3DC8AAC85F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290513" y="373063"/>
            <a:ext cx="438150" cy="3540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673100" y="373063"/>
            <a:ext cx="328613" cy="35401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414338" y="795338"/>
            <a:ext cx="422275" cy="3540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785813" y="795338"/>
            <a:ext cx="368300" cy="35401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0" y="8302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635000" y="412750"/>
            <a:ext cx="31750" cy="7842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15913" y="923925"/>
            <a:ext cx="8226425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17488"/>
            <a:ext cx="779303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05000"/>
            <a:ext cx="77724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fld id="{9413B342-2B50-40F6-BCC4-1ECAD93CC7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C0920-9973-45FC-B336-BFEA9744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9422-5C2C-4AC2-A5B0-FA7328C5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2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net.universityofcalifornia.edu/compensation-and-benefits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ucnet.universityofcalifornia.edu/compensation-and-benefits/health-plans/medical/retiree-plan-costs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Rasmussen@hr.ucsb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ucnet.universityofcalifornia.edu/forms/pdf/returning-to-uc-employment-after-retirement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ucnet.universityofcalifornia.edu/" TargetMode="External"/><Relationship Id="rId2" Type="http://schemas.openxmlformats.org/officeDocument/2006/relationships/hyperlink" Target="https://retirementatyourservice.ucop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care.gov/" TargetMode="External"/><Relationship Id="rId4" Type="http://schemas.openxmlformats.org/officeDocument/2006/relationships/hyperlink" Target="http://www.ssa.go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preza@hr.ucsb.edu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24"/>
            <a:ext cx="7772400" cy="17905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Preparing for Retirement:</a:t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dirty="0" smtClean="0">
                <a:latin typeface="Century Schoolbook" panose="02040604050505020304" pitchFamily="18" charset="0"/>
              </a:rPr>
              <a:t>UC Retiree </a:t>
            </a:r>
            <a:r>
              <a:rPr lang="en-US" dirty="0">
                <a:latin typeface="Century Schoolbook" panose="02040604050505020304" pitchFamily="18" charset="0"/>
              </a:rPr>
              <a:t>Health </a:t>
            </a:r>
            <a:r>
              <a:rPr lang="en-US" dirty="0" smtClean="0">
                <a:latin typeface="Century Schoolbook" panose="02040604050505020304" pitchFamily="18" charset="0"/>
              </a:rPr>
              <a:t>Insurance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921"/>
            <a:ext cx="9144000" cy="428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8150" y="6488668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05/2020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248895" y="2267803"/>
            <a:ext cx="389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Presenter: Rebecca Preza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Health Care Facilitator, UCSB</a:t>
            </a:r>
            <a:endParaRPr lang="en-US" sz="20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45" y="217488"/>
            <a:ext cx="8294255" cy="749300"/>
          </a:xfrm>
        </p:spPr>
        <p:txBody>
          <a:bodyPr/>
          <a:lstStyle/>
          <a:p>
            <a:r>
              <a:rPr lang="en-US" sz="3200" b="1" dirty="0" smtClean="0">
                <a:latin typeface="Century Schoolbook" panose="02040604050505020304" pitchFamily="18" charset="0"/>
              </a:rPr>
              <a:t>Eligibility for Health Benefits cont’d</a:t>
            </a:r>
            <a:endParaRPr lang="en-US" sz="32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549667"/>
            <a:ext cx="8487137" cy="483132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Century Schoolbook" panose="02040604050505020304" pitchFamily="18" charset="0"/>
              </a:rPr>
              <a:t>Have a</a:t>
            </a:r>
            <a:r>
              <a:rPr lang="en-US" sz="2800" b="1" dirty="0" smtClean="0">
                <a:latin typeface="Century Schoolbook" panose="02040604050505020304" pitchFamily="18" charset="0"/>
              </a:rPr>
              <a:t> Retirement </a:t>
            </a:r>
            <a:r>
              <a:rPr lang="en-US" sz="2800" b="1" dirty="0">
                <a:latin typeface="Century Schoolbook" panose="02040604050505020304" pitchFamily="18" charset="0"/>
              </a:rPr>
              <a:t>date </a:t>
            </a:r>
            <a:r>
              <a:rPr lang="en-US" sz="2800" dirty="0">
                <a:latin typeface="Century Schoolbook" panose="02040604050505020304" pitchFamily="18" charset="0"/>
              </a:rPr>
              <a:t>that is </a:t>
            </a:r>
            <a:r>
              <a:rPr lang="en-US" sz="2800" b="1" dirty="0">
                <a:latin typeface="Century Schoolbook" panose="02040604050505020304" pitchFamily="18" charset="0"/>
              </a:rPr>
              <a:t>within</a:t>
            </a:r>
            <a:r>
              <a:rPr lang="en-US" sz="2800" dirty="0">
                <a:latin typeface="Century Schoolbook" panose="02040604050505020304" pitchFamily="18" charset="0"/>
              </a:rPr>
              <a:t> </a:t>
            </a:r>
            <a:r>
              <a:rPr lang="en-US" sz="2800" b="1" dirty="0">
                <a:latin typeface="Century Schoolbook" panose="02040604050505020304" pitchFamily="18" charset="0"/>
              </a:rPr>
              <a:t>120 days </a:t>
            </a:r>
            <a:r>
              <a:rPr lang="en-US" sz="2800" dirty="0">
                <a:latin typeface="Century Schoolbook" panose="02040604050505020304" pitchFamily="18" charset="0"/>
              </a:rPr>
              <a:t>from the date you leave UC employment 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Century Schoolbook" panose="02040604050505020304" pitchFamily="18" charset="0"/>
              </a:rPr>
              <a:t>Continue</a:t>
            </a:r>
            <a:r>
              <a:rPr lang="en-US" sz="2800" dirty="0" smtClean="0">
                <a:latin typeface="Century Schoolbook" panose="02040604050505020304" pitchFamily="18" charset="0"/>
              </a:rPr>
              <a:t> </a:t>
            </a:r>
            <a:r>
              <a:rPr lang="en-US" sz="2800" b="1" dirty="0">
                <a:latin typeface="Century Schoolbook" panose="02040604050505020304" pitchFamily="18" charset="0"/>
              </a:rPr>
              <a:t>coverage </a:t>
            </a:r>
            <a:r>
              <a:rPr lang="en-US" sz="2800" dirty="0">
                <a:latin typeface="Century Schoolbook" panose="02040604050505020304" pitchFamily="18" charset="0"/>
              </a:rPr>
              <a:t>until the date your retirement income </a:t>
            </a:r>
            <a:r>
              <a:rPr lang="en-US" sz="2800" dirty="0" smtClean="0">
                <a:latin typeface="Century Schoolbook" panose="02040604050505020304" pitchFamily="18" charset="0"/>
              </a:rPr>
              <a:t>begins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Century Schoolbook" panose="02040604050505020304" pitchFamily="18" charset="0"/>
              </a:rPr>
              <a:t>If you </a:t>
            </a:r>
            <a:r>
              <a:rPr lang="en-US" sz="2800" dirty="0">
                <a:latin typeface="Century Schoolbook" panose="02040604050505020304" pitchFamily="18" charset="0"/>
              </a:rPr>
              <a:t>select </a:t>
            </a:r>
            <a:r>
              <a:rPr lang="en-US" sz="2800" b="1" dirty="0">
                <a:latin typeface="Century Schoolbook" panose="02040604050505020304" pitchFamily="18" charset="0"/>
              </a:rPr>
              <a:t>“lump sum </a:t>
            </a:r>
            <a:r>
              <a:rPr lang="en-US" sz="2800" b="1" dirty="0" err="1">
                <a:latin typeface="Century Schoolbook" panose="02040604050505020304" pitchFamily="18" charset="0"/>
              </a:rPr>
              <a:t>cashout</a:t>
            </a:r>
            <a:r>
              <a:rPr lang="en-US" sz="2800" b="1" dirty="0" smtClean="0">
                <a:latin typeface="Century Schoolbook" panose="02040604050505020304" pitchFamily="18" charset="0"/>
              </a:rPr>
              <a:t>” </a:t>
            </a:r>
            <a:r>
              <a:rPr lang="en-US" sz="2800" dirty="0" smtClean="0">
                <a:latin typeface="Century Schoolbook" panose="02040604050505020304" pitchFamily="18" charset="0"/>
              </a:rPr>
              <a:t>you </a:t>
            </a:r>
            <a:r>
              <a:rPr lang="en-US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forfeit eligibility </a:t>
            </a:r>
            <a:r>
              <a:rPr lang="en-US" sz="28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for </a:t>
            </a:r>
            <a:r>
              <a:rPr lang="en-US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retiree health benefits.</a:t>
            </a:r>
            <a:r>
              <a:rPr lang="en-US" sz="2800" dirty="0" smtClean="0">
                <a:latin typeface="Century Schoolbook" panose="02040604050505020304" pitchFamily="18" charset="0"/>
              </a:rPr>
              <a:t> 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8" y="129309"/>
            <a:ext cx="8414328" cy="767552"/>
          </a:xfrm>
        </p:spPr>
        <p:txBody>
          <a:bodyPr/>
          <a:lstStyle/>
          <a:p>
            <a:r>
              <a:rPr lang="en-US" sz="3300" b="1" dirty="0" smtClean="0">
                <a:latin typeface="Century Schoolbook" panose="02040604050505020304" pitchFamily="18" charset="0"/>
              </a:rPr>
              <a:t>Retiree Health Insurance Eligibility</a:t>
            </a:r>
            <a:endParaRPr lang="en-US" sz="33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215350" y="2554356"/>
          <a:ext cx="2262807" cy="260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9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1" dirty="0" smtClean="0">
                          <a:latin typeface="Century Schoolbook" panose="02040604050505020304" pitchFamily="18" charset="0"/>
                        </a:rPr>
                        <a:t>Group 1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prior to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endParaRPr lang="en-US" sz="105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Placeholder 4"/>
          <p:cNvGraphicFramePr>
            <a:graphicFrameLocks/>
          </p:cNvGraphicFramePr>
          <p:nvPr>
            <p:extLst/>
          </p:nvPr>
        </p:nvGraphicFramePr>
        <p:xfrm>
          <a:off x="2910509" y="2554356"/>
          <a:ext cx="2875722" cy="30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3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Group 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or reentry on or after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to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6/30/2013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Placeholder 4"/>
          <p:cNvGraphicFramePr>
            <a:graphicFrameLocks/>
          </p:cNvGraphicFramePr>
          <p:nvPr>
            <p:extLst/>
          </p:nvPr>
        </p:nvGraphicFramePr>
        <p:xfrm>
          <a:off x="6218584" y="2554356"/>
          <a:ext cx="2739887" cy="269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3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None/>
                      </a:pP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Group 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or reentry on or after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7/1/2013 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endParaRPr lang="en-US" sz="2600" kern="1200" dirty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247844"/>
            <a:ext cx="8958471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Three retiree health insurance groups with different University of California Retirement Plan (UCRP) entry dates</a:t>
            </a:r>
            <a:endParaRPr lang="en-US" dirty="0">
              <a:solidFill>
                <a:srgbClr val="CC66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82" y="217488"/>
            <a:ext cx="7975456" cy="749300"/>
          </a:xfrm>
        </p:spPr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FAQs</a:t>
            </a:r>
            <a:endParaRPr lang="en-US" sz="37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3" y="1377388"/>
            <a:ext cx="8487137" cy="4831326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frequently asked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340" y="2194510"/>
            <a:ext cx="6446982" cy="31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4724"/>
            <a:ext cx="8001000" cy="749300"/>
          </a:xfrm>
        </p:spPr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>Who can answer retirement questions?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76" y="4504499"/>
            <a:ext cx="8285124" cy="208135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The Retirement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Administration Service Center (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RASC).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Must submit your inquires to RASC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via your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UCRAYS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 secure email. RASC can assist with retirement eligibility questions, elections, transition to retiree health, retiree health</a:t>
            </a: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costs, and Medicare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1-800-888-8267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6" y="1363081"/>
            <a:ext cx="6581812" cy="29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217488"/>
            <a:ext cx="8285018" cy="749300"/>
          </a:xfrm>
        </p:spPr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When does retiree insurance start?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5048" y="4468394"/>
            <a:ext cx="4172024" cy="1184414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Century Schoolbook" panose="02040604050505020304" pitchFamily="18" charset="0"/>
              </a:rPr>
              <a:t>Separate in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Century Schoolbook" panose="02040604050505020304" pitchFamily="18" charset="0"/>
              </a:rPr>
              <a:t>June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entury Schoolbook" panose="02040604050505020304" pitchFamily="18" charset="0"/>
              </a:rPr>
              <a:t>then UCSB plan</a:t>
            </a:r>
            <a:br>
              <a:rPr lang="en-US" sz="3200" dirty="0" smtClean="0">
                <a:latin typeface="Century Schoolbook" panose="02040604050505020304" pitchFamily="18" charset="0"/>
              </a:rPr>
            </a:br>
            <a:r>
              <a:rPr lang="en-US" sz="3200" dirty="0" smtClean="0">
                <a:latin typeface="Century Schoolbook" panose="02040604050505020304" pitchFamily="18" charset="0"/>
              </a:rPr>
              <a:t>ends </a:t>
            </a:r>
            <a:r>
              <a:rPr lang="en-US" sz="32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July 31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98919" y="4592574"/>
            <a:ext cx="3304761" cy="675615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entury Schoolbook" panose="02040604050505020304" pitchFamily="18" charset="0"/>
              </a:rPr>
              <a:t>UC 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entury Schoolbook" panose="02040604050505020304" pitchFamily="18" charset="0"/>
              </a:rPr>
              <a:t>etiree </a:t>
            </a:r>
            <a:r>
              <a:rPr lang="en-US" sz="3600" dirty="0" smtClean="0">
                <a:latin typeface="Century Schoolbook" panose="02040604050505020304" pitchFamily="18" charset="0"/>
              </a:rPr>
              <a:t>plan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entury Schoolbook" panose="02040604050505020304" pitchFamily="18" charset="0"/>
              </a:rPr>
              <a:t>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entury Schoolbook" panose="02040604050505020304" pitchFamily="18" charset="0"/>
              </a:rPr>
              <a:t>tarts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Schoolbook" panose="02040604050505020304" pitchFamily="18" charset="0"/>
              </a:rPr>
              <a:t>August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55" y="1462466"/>
            <a:ext cx="3634411" cy="25724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19" y="1493737"/>
            <a:ext cx="3823833" cy="254121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808520" y="4717774"/>
            <a:ext cx="1265856" cy="1100831"/>
          </a:xfrm>
          <a:prstGeom prst="rightArrow">
            <a:avLst/>
          </a:prstGeom>
          <a:solidFill>
            <a:srgbClr val="0066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6"/>
          <a:stretch/>
        </p:blipFill>
        <p:spPr>
          <a:xfrm>
            <a:off x="5704114" y="1360714"/>
            <a:ext cx="3439886" cy="51724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72702" y="1864936"/>
            <a:ext cx="6122494" cy="483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kern="0" dirty="0">
                <a:latin typeface="Century Schoolbook" panose="02040604050505020304" pitchFamily="18" charset="0"/>
              </a:rPr>
              <a:t>Non-Medicare</a:t>
            </a:r>
            <a:r>
              <a:rPr lang="en-US" sz="3000" kern="0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3000" kern="0" dirty="0">
                <a:latin typeface="Century Schoolbook" panose="02040604050505020304" pitchFamily="18" charset="0"/>
              </a:rPr>
              <a:t>retiree or family remain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in </a:t>
            </a:r>
            <a:r>
              <a:rPr lang="en-US" sz="3000" b="1" kern="0" dirty="0" smtClean="0">
                <a:latin typeface="Century Schoolbook" panose="02040604050505020304" pitchFamily="18" charset="0"/>
              </a:rPr>
              <a:t>current</a:t>
            </a:r>
            <a:r>
              <a:rPr lang="en-US" sz="3000" kern="0" dirty="0" smtClean="0">
                <a:latin typeface="Century Schoolbook" panose="02040604050505020304" pitchFamily="18" charset="0"/>
              </a:rPr>
              <a:t> </a:t>
            </a:r>
            <a:r>
              <a:rPr lang="en-US" sz="3000" kern="0" dirty="0">
                <a:latin typeface="Century Schoolbook" panose="02040604050505020304" pitchFamily="18" charset="0"/>
              </a:rPr>
              <a:t>medical plan (except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Health Savings Plan)</a:t>
            </a:r>
            <a:endParaRPr lang="en-US" sz="3000" kern="0" dirty="0">
              <a:latin typeface="Century Schoolbook" panose="020406040505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3000" b="1" kern="0" dirty="0">
                <a:solidFill>
                  <a:srgbClr val="C00000"/>
                </a:solidFill>
                <a:latin typeface="Century Schoolbook" panose="02040604050505020304" pitchFamily="18" charset="0"/>
              </a:rPr>
              <a:t>Medicare</a:t>
            </a:r>
            <a:r>
              <a:rPr lang="en-US" sz="3000" kern="0" dirty="0">
                <a:latin typeface="Century Schoolbook" panose="02040604050505020304" pitchFamily="18" charset="0"/>
              </a:rPr>
              <a:t> eligible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retiree or </a:t>
            </a:r>
            <a:r>
              <a:rPr lang="en-US" sz="3000" kern="0" dirty="0">
                <a:latin typeface="Century Schoolbook" panose="02040604050505020304" pitchFamily="18" charset="0"/>
              </a:rPr>
              <a:t>family enroll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in: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b="1" kern="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Medicare</a:t>
            </a:r>
            <a:r>
              <a:rPr lang="en-US" sz="3000" kern="0" dirty="0" smtClean="0">
                <a:latin typeface="Century Schoolbook" panose="02040604050505020304" pitchFamily="18" charset="0"/>
              </a:rPr>
              <a:t> </a:t>
            </a:r>
            <a:r>
              <a:rPr lang="en-US" sz="3000" b="1" kern="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 &amp; B</a:t>
            </a:r>
            <a:endParaRPr lang="en-US" sz="3000" kern="0" dirty="0" smtClean="0">
              <a:latin typeface="Century Schoolbook" panose="02040604050505020304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UC </a:t>
            </a:r>
            <a:r>
              <a:rPr lang="en-US" sz="3000" b="1" kern="0" dirty="0">
                <a:latin typeface="Century Schoolbook" panose="02040604050505020304" pitchFamily="18" charset="0"/>
              </a:rPr>
              <a:t>Medicare plan</a:t>
            </a:r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83" y="509035"/>
            <a:ext cx="7944531" cy="749300"/>
          </a:xfrm>
          <a:solidFill>
            <a:schemeClr val="bg1"/>
          </a:solidFill>
        </p:spPr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What happens to my family when</a:t>
            </a:r>
            <a:br>
              <a:rPr lang="en-US" sz="3500" b="1" dirty="0" smtClean="0">
                <a:latin typeface="Century Schoolbook" panose="02040604050505020304" pitchFamily="18" charset="0"/>
              </a:rPr>
            </a:br>
            <a:r>
              <a:rPr lang="en-US" sz="3500" b="1" dirty="0" smtClean="0">
                <a:latin typeface="Century Schoolbook" panose="02040604050505020304" pitchFamily="18" charset="0"/>
              </a:rPr>
              <a:t> I enroll in Medicare?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17488"/>
            <a:ext cx="7880927" cy="749300"/>
          </a:xfrm>
        </p:spPr>
        <p:txBody>
          <a:bodyPr/>
          <a:lstStyle/>
          <a:p>
            <a:r>
              <a:rPr lang="en-US" sz="4000" b="1" dirty="0" smtClean="0">
                <a:latin typeface="Century Schoolbook" panose="02040604050505020304" pitchFamily="18" charset="0"/>
              </a:rPr>
              <a:t>When may I change plans?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9" y="2760410"/>
            <a:ext cx="3385554" cy="328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10" y="1303520"/>
            <a:ext cx="76488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entury Schoolbook" panose="02040604050505020304" pitchFamily="18" charset="0"/>
              </a:rPr>
              <a:t>Retirement alone is not a “qualifying event”</a:t>
            </a:r>
            <a:br>
              <a:rPr lang="en-US" sz="2800" dirty="0" smtClean="0">
                <a:latin typeface="Century Schoolbook" panose="02040604050505020304" pitchFamily="18" charset="0"/>
              </a:rPr>
            </a:br>
            <a:r>
              <a:rPr lang="en-US" sz="2800" dirty="0" smtClean="0">
                <a:latin typeface="Century Schoolbook" panose="02040604050505020304" pitchFamily="18" charset="0"/>
              </a:rPr>
              <a:t> to change plans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pic>
        <p:nvPicPr>
          <p:cNvPr id="4100" name="Picture 4" descr="Image result for mo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59" y="2888718"/>
            <a:ext cx="4142365" cy="302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If I suspend, when can I reenroll?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429543"/>
            <a:ext cx="2447528" cy="4895057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80522" y="1613452"/>
            <a:ext cx="5506278" cy="483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b="1" i="1" kern="0" dirty="0" smtClean="0">
                <a:latin typeface="Century Schoolbook" panose="02040604050505020304" pitchFamily="18" charset="0"/>
              </a:rPr>
              <a:t>“</a:t>
            </a:r>
            <a:r>
              <a:rPr lang="en-US" sz="3000" b="1" i="1" kern="0" dirty="0" smtClean="0">
                <a:latin typeface="Century Schoolbook" panose="02040604050505020304" pitchFamily="18" charset="0"/>
              </a:rPr>
              <a:t>Suspend”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retiree health insurance if you have other coverage.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3000" b="1" u="sng" kern="0" dirty="0" smtClean="0">
                <a:latin typeface="Century Schoolbook" panose="02040604050505020304" pitchFamily="18" charset="0"/>
              </a:rPr>
              <a:t>You may re-enroll:</a:t>
            </a:r>
            <a:endParaRPr lang="en-US" sz="3000" b="1" u="sng" kern="0" dirty="0">
              <a:latin typeface="Century Schoolbook" panose="0204060405050502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3000" kern="0" dirty="0" smtClean="0">
                <a:latin typeface="Century Schoolbook" panose="02040604050505020304" pitchFamily="18" charset="0"/>
              </a:rPr>
              <a:t>Open Enrollment </a:t>
            </a:r>
          </a:p>
          <a:p>
            <a:pPr lvl="1">
              <a:spcBef>
                <a:spcPct val="50000"/>
              </a:spcBef>
            </a:pPr>
            <a:r>
              <a:rPr lang="en-US" sz="3000" kern="0" dirty="0" smtClean="0">
                <a:latin typeface="Century Schoolbook" panose="02040604050505020304" pitchFamily="18" charset="0"/>
              </a:rPr>
              <a:t>Involuntary loss of coverage</a:t>
            </a:r>
          </a:p>
          <a:p>
            <a:pPr marL="0" indent="0" algn="ctr">
              <a:spcBef>
                <a:spcPct val="50000"/>
              </a:spcBef>
              <a:buFont typeface="Wingdings" pitchFamily="2" charset="2"/>
              <a:buNone/>
            </a:pPr>
            <a:endParaRPr lang="en-US" b="1" kern="0" dirty="0" smtClean="0">
              <a:solidFill>
                <a:srgbClr val="CC6600"/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634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Do dental and vision continue?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45" y="4209102"/>
            <a:ext cx="3284164" cy="1847141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3000" b="1" dirty="0" smtClean="0">
                <a:latin typeface="Century Schoolbook" panose="02040604050505020304" pitchFamily="18" charset="0"/>
              </a:rPr>
              <a:t>Delta Dental </a:t>
            </a:r>
            <a:r>
              <a:rPr lang="en-US" sz="3000" dirty="0" smtClean="0">
                <a:latin typeface="Century Schoolbook" panose="02040604050505020304" pitchFamily="18" charset="0"/>
              </a:rPr>
              <a:t/>
            </a:r>
            <a:br>
              <a:rPr lang="en-US" sz="3000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latin typeface="Century Schoolbook" panose="02040604050505020304" pitchFamily="18" charset="0"/>
              </a:rPr>
              <a:t>Continues </a:t>
            </a:r>
            <a:r>
              <a:rPr lang="en-US" sz="3000" dirty="0">
                <a:latin typeface="Century Schoolbook" panose="02040604050505020304" pitchFamily="18" charset="0"/>
              </a:rPr>
              <a:t>with </a:t>
            </a:r>
            <a:r>
              <a:rPr lang="en-US" sz="3000" dirty="0" smtClean="0">
                <a:latin typeface="Century Schoolbook" panose="02040604050505020304" pitchFamily="18" charset="0"/>
              </a:rPr>
              <a:t/>
            </a:r>
            <a:br>
              <a:rPr lang="en-US" sz="3000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latin typeface="Century Schoolbook" panose="02040604050505020304" pitchFamily="18" charset="0"/>
              </a:rPr>
              <a:t>UC contribution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51513" y="4209102"/>
            <a:ext cx="4304581" cy="173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Retiree Vision (VSP) </a:t>
            </a:r>
            <a:br>
              <a:rPr lang="en-US" sz="3000" b="1" kern="0" dirty="0" smtClean="0">
                <a:latin typeface="Century Schoolbook" panose="02040604050505020304" pitchFamily="18" charset="0"/>
              </a:rPr>
            </a:br>
            <a:r>
              <a:rPr lang="en-US" sz="3000" kern="0" dirty="0" smtClean="0">
                <a:latin typeface="Century Schoolbook" panose="02040604050505020304" pitchFamily="18" charset="0"/>
              </a:rPr>
              <a:t>May elect to continue </a:t>
            </a:r>
            <a:r>
              <a:rPr lang="en-US" sz="3000" b="1" u="sng" kern="0" dirty="0" smtClean="0">
                <a:latin typeface="Century Schoolbook" panose="02040604050505020304" pitchFamily="18" charset="0"/>
              </a:rPr>
              <a:t>You pay</a:t>
            </a:r>
            <a:r>
              <a:rPr lang="en-US" sz="3000" b="1" kern="0" dirty="0" smtClean="0">
                <a:latin typeface="Century Schoolbook" panose="02040604050505020304" pitchFamily="18" charset="0"/>
              </a:rPr>
              <a:t>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premium</a:t>
            </a:r>
          </a:p>
          <a:p>
            <a:endParaRPr lang="en-US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6"/>
          <a:stretch/>
        </p:blipFill>
        <p:spPr>
          <a:xfrm>
            <a:off x="4651513" y="1345097"/>
            <a:ext cx="4147930" cy="2445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4" y="1140931"/>
            <a:ext cx="1960687" cy="28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Dental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435474"/>
            <a:ext cx="7772400" cy="4303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entury Schoolbook" panose="02040604050505020304" pitchFamily="18" charset="0"/>
              </a:rPr>
              <a:t>Delta PPO or </a:t>
            </a:r>
            <a:r>
              <a:rPr lang="en-US" b="1" dirty="0" err="1">
                <a:latin typeface="Century Schoolbook" panose="02040604050505020304" pitchFamily="18" charset="0"/>
              </a:rPr>
              <a:t>DeltaCare</a:t>
            </a:r>
            <a:r>
              <a:rPr lang="en-US" b="1" dirty="0">
                <a:latin typeface="Century Schoolbook" panose="02040604050505020304" pitchFamily="18" charset="0"/>
              </a:rPr>
              <a:t> USA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>
                <a:latin typeface="Century Schoolbook" panose="02040604050505020304" pitchFamily="18" charset="0"/>
              </a:rPr>
              <a:t>Coverage remains the same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entury Schoolbook" panose="02040604050505020304" pitchFamily="18" charset="0"/>
              </a:rPr>
              <a:t>Premium paid in full by UC  </a:t>
            </a:r>
          </a:p>
          <a:p>
            <a:pPr lvl="2">
              <a:spcBef>
                <a:spcPts val="1200"/>
              </a:spcBef>
              <a:buFont typeface="Wingdings" pitchFamily="2" charset="2"/>
              <a:buNone/>
            </a:pPr>
            <a:r>
              <a:rPr lang="en-US" sz="3200" b="1" u="sng" dirty="0">
                <a:latin typeface="Century Schoolbook" panose="02040604050505020304" pitchFamily="18" charset="0"/>
              </a:rPr>
              <a:t>OR</a:t>
            </a:r>
            <a:r>
              <a:rPr lang="en-US" sz="3200" dirty="0">
                <a:latin typeface="Century Schoolbook" panose="02040604050505020304" pitchFamily="18" charset="0"/>
              </a:rPr>
              <a:t> </a:t>
            </a:r>
            <a:r>
              <a:rPr lang="en-US" sz="2800" dirty="0">
                <a:latin typeface="Century Schoolbook" panose="02040604050505020304" pitchFamily="18" charset="0"/>
              </a:rPr>
              <a:t>subject to </a:t>
            </a:r>
            <a:r>
              <a:rPr lang="en-US" sz="2800" b="1" dirty="0">
                <a:latin typeface="Century Schoolbook" panose="02040604050505020304" pitchFamily="18" charset="0"/>
              </a:rPr>
              <a:t>“graduated eligibility</a:t>
            </a:r>
            <a:r>
              <a:rPr lang="en-US" sz="2800" b="1" dirty="0" smtClean="0">
                <a:latin typeface="Century Schoolbook" panose="02040604050505020304" pitchFamily="18" charset="0"/>
              </a:rPr>
              <a:t>”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entury Schoolbook" panose="02040604050505020304" pitchFamily="18" charset="0"/>
              </a:rPr>
              <a:t>Delta Dental PPO – Worldwide coverage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>
                <a:latin typeface="Century Schoolbook" panose="02040604050505020304" pitchFamily="18" charset="0"/>
              </a:rPr>
              <a:t>DeltaCare</a:t>
            </a:r>
            <a:r>
              <a:rPr lang="en-US" dirty="0" smtClean="0">
                <a:latin typeface="Century Schoolbook" panose="02040604050505020304" pitchFamily="18" charset="0"/>
              </a:rPr>
              <a:t> USA – California only</a:t>
            </a:r>
            <a:endParaRPr lang="en-US" dirty="0">
              <a:latin typeface="Century Schoolbook" panose="02040604050505020304" pitchFamily="18" charset="0"/>
            </a:endParaRPr>
          </a:p>
          <a:p>
            <a:pPr lvl="2">
              <a:buFont typeface="Wingdings" pitchFamily="2" charset="2"/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71" y="5561366"/>
            <a:ext cx="4264784" cy="10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67" y="1523025"/>
            <a:ext cx="8762036" cy="4303713"/>
          </a:xfrm>
        </p:spPr>
        <p:txBody>
          <a:bodyPr/>
          <a:lstStyle/>
          <a:p>
            <a:r>
              <a:rPr lang="en-US" sz="2800" dirty="0">
                <a:latin typeface="Century Schoolbook" panose="02040604050505020304" pitchFamily="18" charset="0"/>
              </a:rPr>
              <a:t>This presentation is intended for communication purposes only, it is not a guarantee of benefits.  </a:t>
            </a:r>
            <a:endParaRPr lang="en-US" sz="2800" dirty="0" smtClean="0">
              <a:latin typeface="Century Schoolbook" panose="02040604050505020304" pitchFamily="18" charset="0"/>
            </a:endParaRPr>
          </a:p>
          <a:p>
            <a:endParaRPr lang="en-US" sz="2800" dirty="0">
              <a:latin typeface="Century Schoolbook" panose="02040604050505020304" pitchFamily="18" charset="0"/>
            </a:endParaRPr>
          </a:p>
          <a:p>
            <a:r>
              <a:rPr lang="en-US" sz="2800" dirty="0">
                <a:latin typeface="Century Schoolbook" panose="02040604050505020304" pitchFamily="18" charset="0"/>
              </a:rPr>
              <a:t>Details about the </a:t>
            </a:r>
            <a:r>
              <a:rPr lang="en-US" sz="2800" dirty="0" smtClean="0">
                <a:latin typeface="Century Schoolbook" panose="02040604050505020304" pitchFamily="18" charset="0"/>
              </a:rPr>
              <a:t>UC policies and health </a:t>
            </a:r>
            <a:r>
              <a:rPr lang="en-US" sz="2800" dirty="0">
                <a:latin typeface="Century Schoolbook" panose="02040604050505020304" pitchFamily="18" charset="0"/>
              </a:rPr>
              <a:t>plans are available </a:t>
            </a:r>
            <a:r>
              <a:rPr lang="en-US" sz="2800" dirty="0" smtClean="0">
                <a:latin typeface="Century Schoolbook" panose="02040604050505020304" pitchFamily="18" charset="0"/>
              </a:rPr>
              <a:t>on </a:t>
            </a:r>
            <a:r>
              <a:rPr lang="en-US" sz="2800" dirty="0" err="1" smtClean="0">
                <a:latin typeface="Century Schoolbook" panose="02040604050505020304" pitchFamily="18" charset="0"/>
              </a:rPr>
              <a:t>UCnet</a:t>
            </a:r>
            <a:r>
              <a:rPr lang="en-US" sz="2800" dirty="0" smtClean="0">
                <a:latin typeface="Century Schoolbook" panose="02040604050505020304" pitchFamily="18" charset="0"/>
              </a:rPr>
              <a:t>.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Century Schoolbook" panose="02040604050505020304" pitchFamily="18" charset="0"/>
              </a:rPr>
              <a:t/>
            </a:r>
            <a:br>
              <a:rPr lang="en-US" sz="2400" dirty="0" smtClean="0">
                <a:latin typeface="Century Schoolbook" panose="02040604050505020304" pitchFamily="18" charset="0"/>
              </a:rPr>
            </a:br>
            <a:r>
              <a:rPr lang="en-US" sz="1800" dirty="0" smtClean="0">
                <a:latin typeface="Century Schoolbook" panose="02040604050505020304" pitchFamily="18" charset="0"/>
                <a:hlinkClick r:id="rId2"/>
              </a:rPr>
              <a:t>http</a:t>
            </a:r>
            <a:r>
              <a:rPr lang="en-US" sz="1800" dirty="0">
                <a:latin typeface="Century Schoolbook" panose="02040604050505020304" pitchFamily="18" charset="0"/>
                <a:hlinkClick r:id="rId2"/>
              </a:rPr>
              <a:t>://</a:t>
            </a:r>
            <a:r>
              <a:rPr lang="en-US" sz="1800" dirty="0" smtClean="0">
                <a:latin typeface="Century Schoolbook" panose="02040604050505020304" pitchFamily="18" charset="0"/>
                <a:hlinkClick r:id="rId2"/>
              </a:rPr>
              <a:t>ucnet.universityofcalifornia.edu/compensation-and-benefits/index.html</a:t>
            </a:r>
            <a:r>
              <a:rPr lang="en-US" sz="1800" dirty="0" smtClean="0">
                <a:latin typeface="Century Schoolbook" panose="02040604050505020304" pitchFamily="18" charset="0"/>
              </a:rPr>
              <a:t> </a:t>
            </a:r>
            <a:endParaRPr lang="en-US" sz="1800" dirty="0">
              <a:latin typeface="Century Schoolbook" panose="02040604050505020304" pitchFamily="18" charset="0"/>
            </a:endParaRPr>
          </a:p>
          <a:p>
            <a:endParaRPr lang="en-US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Vision with VSP 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225" y="1505630"/>
            <a:ext cx="7772400" cy="3639025"/>
          </a:xfrm>
        </p:spPr>
        <p:txBody>
          <a:bodyPr/>
          <a:lstStyle/>
          <a:p>
            <a:pPr marL="0" indent="0">
              <a:spcBef>
                <a:spcPct val="60000"/>
              </a:spcBef>
              <a:spcAft>
                <a:spcPts val="2400"/>
              </a:spcAft>
              <a:buNone/>
            </a:pPr>
            <a:r>
              <a:rPr lang="en-US" b="1" dirty="0">
                <a:latin typeface="Century Schoolbook" panose="02040604050505020304" pitchFamily="18" charset="0"/>
              </a:rPr>
              <a:t>Retiree Vision Services Plan (VSP)</a:t>
            </a:r>
          </a:p>
          <a:p>
            <a:pPr lvl="1">
              <a:lnSpc>
                <a:spcPct val="6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 Schoolbook" panose="02040604050505020304" pitchFamily="18" charset="0"/>
              </a:rPr>
              <a:t>You pay </a:t>
            </a:r>
            <a:r>
              <a:rPr lang="en-US" dirty="0">
                <a:latin typeface="Century Schoolbook" panose="02040604050505020304" pitchFamily="18" charset="0"/>
              </a:rPr>
              <a:t>full premium to VSP 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 Schoolbook" panose="02040604050505020304" pitchFamily="18" charset="0"/>
              </a:rPr>
              <a:t>Coverage is similar to employee </a:t>
            </a:r>
            <a:r>
              <a:rPr lang="en-US" dirty="0">
                <a:latin typeface="Century Schoolbook" panose="02040604050505020304" pitchFamily="18" charset="0"/>
              </a:rPr>
              <a:t>plan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>
                <a:latin typeface="Century Schoolbook" panose="02040604050505020304" pitchFamily="18" charset="0"/>
              </a:rPr>
              <a:t>Routine eye exam and </a:t>
            </a:r>
            <a:r>
              <a:rPr lang="en-US" dirty="0" smtClean="0">
                <a:latin typeface="Century Schoolbook" panose="02040604050505020304" pitchFamily="18" charset="0"/>
              </a:rPr>
              <a:t>eyewear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 Schoolbook" panose="02040604050505020304" pitchFamily="18" charset="0"/>
              </a:rPr>
              <a:t>Worldwide coverage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 Schoolbook" panose="02040604050505020304" pitchFamily="18" charset="0"/>
              </a:rPr>
              <a:t>Rates on </a:t>
            </a:r>
            <a:r>
              <a:rPr lang="en-US" dirty="0" err="1" smtClean="0">
                <a:latin typeface="Century Schoolbook" panose="02040604050505020304" pitchFamily="18" charset="0"/>
              </a:rPr>
              <a:t>UCnet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dirty="0" smtClean="0">
                <a:latin typeface="Century Schoolbook" panose="02040604050505020304" pitchFamily="18" charset="0"/>
              </a:rPr>
              <a:t>Optional</a:t>
            </a:r>
            <a:endParaRPr lang="en-US" dirty="0">
              <a:latin typeface="Century Schoolbook" panose="020406040505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17" y="4818334"/>
            <a:ext cx="2042391" cy="16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Plan Options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pic>
        <p:nvPicPr>
          <p:cNvPr id="5122" name="Picture 2" descr="Image result for investiga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1565"/>
            <a:ext cx="5975927" cy="437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Types of Medical Plans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402" y="1279969"/>
            <a:ext cx="7772400" cy="485461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>
                <a:latin typeface="Century Schoolbook" panose="02040604050505020304" pitchFamily="18" charset="0"/>
              </a:rPr>
              <a:t>Non-Medicare Plans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Retirees and family members who are </a:t>
            </a:r>
            <a:r>
              <a:rPr lang="en-US" dirty="0" smtClean="0">
                <a:latin typeface="Century Schoolbook" panose="02040604050505020304" pitchFamily="18" charset="0"/>
              </a:rPr>
              <a:t/>
            </a:r>
            <a:br>
              <a:rPr lang="en-US" dirty="0" smtClean="0">
                <a:latin typeface="Century Schoolbook" panose="02040604050505020304" pitchFamily="18" charset="0"/>
              </a:rPr>
            </a:br>
            <a:r>
              <a:rPr lang="en-US" dirty="0" smtClean="0">
                <a:latin typeface="Century Schoolbook" panose="02040604050505020304" pitchFamily="18" charset="0"/>
              </a:rPr>
              <a:t>not </a:t>
            </a:r>
            <a:r>
              <a:rPr lang="en-US" dirty="0">
                <a:latin typeface="Century Schoolbook" panose="02040604050505020304" pitchFamily="18" charset="0"/>
              </a:rPr>
              <a:t>eligible for </a:t>
            </a:r>
            <a:r>
              <a:rPr lang="en-US" dirty="0" smtClean="0">
                <a:latin typeface="Century Schoolbook" panose="02040604050505020304" pitchFamily="18" charset="0"/>
              </a:rPr>
              <a:t>Medicare</a:t>
            </a:r>
            <a:br>
              <a:rPr lang="en-US" dirty="0" smtClean="0">
                <a:latin typeface="Century Schoolbook" panose="02040604050505020304" pitchFamily="18" charset="0"/>
              </a:rPr>
            </a:br>
            <a:endParaRPr lang="en-US" sz="16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entury Schoolbook" panose="02040604050505020304" pitchFamily="18" charset="0"/>
              </a:rPr>
              <a:t>Medicare “Coordinated” Plans</a:t>
            </a: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Retirees or family members who are 65 or older, or disabled and eligible for Medicare</a:t>
            </a:r>
          </a:p>
          <a:p>
            <a:pPr marL="857250" lvl="2" indent="0">
              <a:buNone/>
            </a:pPr>
            <a:r>
              <a:rPr lang="en-US" sz="2800" dirty="0" smtClean="0">
                <a:latin typeface="Century Schoolbook" panose="02040604050505020304" pitchFamily="18" charset="0"/>
              </a:rPr>
              <a:t>1. Enroll in </a:t>
            </a:r>
            <a:r>
              <a:rPr lang="en-US" sz="2800" b="1" dirty="0" smtClean="0">
                <a:latin typeface="Century Schoolbook" panose="02040604050505020304" pitchFamily="18" charset="0"/>
              </a:rPr>
              <a:t>Medicare A &amp; B</a:t>
            </a:r>
          </a:p>
          <a:p>
            <a:pPr marL="857250" lvl="2" indent="0">
              <a:buNone/>
            </a:pPr>
            <a:r>
              <a:rPr lang="en-US" sz="2800" dirty="0" smtClean="0">
                <a:latin typeface="Century Schoolbook" panose="02040604050505020304" pitchFamily="18" charset="0"/>
              </a:rPr>
              <a:t>2. Enroll in </a:t>
            </a:r>
            <a:r>
              <a:rPr lang="en-US" sz="2800" b="1" dirty="0" smtClean="0">
                <a:latin typeface="Century Schoolbook" panose="02040604050505020304" pitchFamily="18" charset="0"/>
              </a:rPr>
              <a:t>UC Medicare plan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Medical Plans</a:t>
            </a:r>
            <a:endParaRPr 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964423"/>
              </p:ext>
            </p:extLst>
          </p:nvPr>
        </p:nvGraphicFramePr>
        <p:xfrm>
          <a:off x="108996" y="1517098"/>
          <a:ext cx="4243928" cy="4245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30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Century Schoolbook" panose="02040604050505020304" pitchFamily="18" charset="0"/>
                        </a:rPr>
                        <a:t>UC Non-Medicare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UC Blue &amp; Gold HMO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Kaiser HMO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10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UC Care (PPO)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Health Savings Plan (PPO)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Core (PPO)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34822"/>
              </p:ext>
            </p:extLst>
          </p:nvPr>
        </p:nvGraphicFramePr>
        <p:xfrm>
          <a:off x="4458335" y="1517097"/>
          <a:ext cx="4581525" cy="4245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49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Century Schoolbook" panose="02040604050505020304" pitchFamily="18" charset="0"/>
                        </a:rPr>
                        <a:t>UC Medicare</a:t>
                      </a:r>
                      <a:endParaRPr lang="en-US" sz="2800" dirty="0">
                        <a:solidFill>
                          <a:srgbClr val="FFFF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UC Medicare Choice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Kaiser Senior Advantage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HMO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87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UC Medicare PPO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with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Rx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UC Medicare PPO w/o Rx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High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 Option Supplement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22752" y="6101454"/>
            <a:ext cx="4016415" cy="370389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Same as employee plans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58335" y="6101453"/>
            <a:ext cx="4016415" cy="370389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Coordinated with Medicare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1926159" y="5762934"/>
            <a:ext cx="609600" cy="444825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444297" y="5764042"/>
            <a:ext cx="609600" cy="443717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475" y="178566"/>
            <a:ext cx="7793038" cy="749300"/>
          </a:xfrm>
        </p:spPr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Transition to Medicare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idx="1"/>
          </p:nvPr>
        </p:nvSpPr>
        <p:spPr>
          <a:xfrm>
            <a:off x="358775" y="1082191"/>
            <a:ext cx="8567738" cy="927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Retiree and/or family members who are </a:t>
            </a: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eligible for Medicare change plans </a:t>
            </a:r>
            <a:r>
              <a:rPr lang="en-US" sz="26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/>
            </a:r>
            <a:br>
              <a:rPr lang="en-US" sz="26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</a:br>
            <a:r>
              <a:rPr lang="en-US" sz="26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  <a:t/>
            </a:r>
            <a:br>
              <a:rPr lang="en-US" sz="2600" dirty="0" smtClean="0">
                <a:solidFill>
                  <a:srgbClr val="CC6600"/>
                </a:solidFill>
                <a:latin typeface="Arial Rounded MT Bold" panose="020F0704030504030204" pitchFamily="34" charset="0"/>
              </a:rPr>
            </a:br>
            <a:endParaRPr lang="en-US" sz="2600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2509" y="2095018"/>
            <a:ext cx="8733529" cy="4604615"/>
            <a:chOff x="202509" y="2095018"/>
            <a:chExt cx="8733529" cy="4604615"/>
          </a:xfrm>
        </p:grpSpPr>
        <p:grpSp>
          <p:nvGrpSpPr>
            <p:cNvPr id="6" name="Group 5"/>
            <p:cNvGrpSpPr/>
            <p:nvPr/>
          </p:nvGrpSpPr>
          <p:grpSpPr>
            <a:xfrm>
              <a:off x="202509" y="2095018"/>
              <a:ext cx="8733529" cy="3834300"/>
              <a:chOff x="202509" y="2095018"/>
              <a:chExt cx="8733529" cy="38343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02509" y="2814983"/>
                <a:ext cx="8733529" cy="3114335"/>
                <a:chOff x="202509" y="2814983"/>
                <a:chExt cx="8733529" cy="3114335"/>
              </a:xfrm>
            </p:grpSpPr>
            <p:graphicFrame>
              <p:nvGraphicFramePr>
                <p:cNvPr id="5" name="Diagram 4"/>
                <p:cNvGraphicFramePr/>
                <p:nvPr>
                  <p:extLst>
                    <p:ext uri="{D42A27DB-BD31-4B8C-83A1-F6EECF244321}">
                      <p14:modId xmlns:p14="http://schemas.microsoft.com/office/powerpoint/2010/main" val="2142308643"/>
                    </p:ext>
                  </p:extLst>
                </p:nvPr>
              </p:nvGraphicFramePr>
              <p:xfrm>
                <a:off x="212034" y="2814983"/>
                <a:ext cx="8724004" cy="84261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aphicFrame>
              <p:nvGraphicFramePr>
                <p:cNvPr id="7" name="Diagram 6"/>
                <p:cNvGraphicFramePr/>
                <p:nvPr>
                  <p:extLst>
                    <p:ext uri="{D42A27DB-BD31-4B8C-83A1-F6EECF244321}">
                      <p14:modId xmlns:p14="http://schemas.microsoft.com/office/powerpoint/2010/main" val="1565724900"/>
                    </p:ext>
                  </p:extLst>
                </p:nvPr>
              </p:nvGraphicFramePr>
              <p:xfrm>
                <a:off x="212034" y="4323593"/>
                <a:ext cx="8724004" cy="8977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  <p:graphicFrame>
              <p:nvGraphicFramePr>
                <p:cNvPr id="8" name="Diagram 7"/>
                <p:cNvGraphicFramePr/>
                <p:nvPr>
                  <p:extLst>
                    <p:ext uri="{D42A27DB-BD31-4B8C-83A1-F6EECF244321}">
                      <p14:modId xmlns:p14="http://schemas.microsoft.com/office/powerpoint/2010/main" val="532190921"/>
                    </p:ext>
                  </p:extLst>
                </p:nvPr>
              </p:nvGraphicFramePr>
              <p:xfrm>
                <a:off x="212034" y="5104507"/>
                <a:ext cx="8724004" cy="82481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2" r:lo="rId13" r:qs="rId14" r:cs="rId15"/>
                </a:graphicData>
              </a:graphic>
            </p:graphicFrame>
            <p:graphicFrame>
              <p:nvGraphicFramePr>
                <p:cNvPr id="11" name="Diagram 10"/>
                <p:cNvGraphicFramePr/>
                <p:nvPr>
                  <p:extLst>
                    <p:ext uri="{D42A27DB-BD31-4B8C-83A1-F6EECF244321}">
                      <p14:modId xmlns:p14="http://schemas.microsoft.com/office/powerpoint/2010/main" val="3203709228"/>
                    </p:ext>
                  </p:extLst>
                </p:nvPr>
              </p:nvGraphicFramePr>
              <p:xfrm>
                <a:off x="202509" y="3593755"/>
                <a:ext cx="8724004" cy="82481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7" r:lo="rId18" r:qs="rId19" r:cs="rId20"/>
                </a:graphicData>
              </a:graphic>
            </p:graphicFrame>
          </p:grpSp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65203618"/>
                  </p:ext>
                </p:extLst>
              </p:nvPr>
            </p:nvGraphicFramePr>
            <p:xfrm>
              <a:off x="202509" y="2095018"/>
              <a:ext cx="8724004" cy="8248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2" r:lo="rId23" r:qs="rId24" r:cs="rId25"/>
              </a:graphicData>
            </a:graphic>
          </p:graphicFrame>
        </p:grpSp>
        <p:sp>
          <p:nvSpPr>
            <p:cNvPr id="16" name="Rectangle 15"/>
            <p:cNvSpPr/>
            <p:nvPr/>
          </p:nvSpPr>
          <p:spPr>
            <a:xfrm>
              <a:off x="645080" y="6237968"/>
              <a:ext cx="80185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 smtClean="0">
                  <a:solidFill>
                    <a:srgbClr val="CC6600"/>
                  </a:solidFill>
                  <a:latin typeface="Century Schoolbook" panose="02040604050505020304" pitchFamily="18" charset="0"/>
                </a:rPr>
                <a:t>UC Health Savings is </a:t>
              </a:r>
              <a:r>
                <a:rPr lang="en-US" b="1" u="sng" dirty="0" smtClean="0">
                  <a:solidFill>
                    <a:srgbClr val="FF0000"/>
                  </a:solidFill>
                  <a:latin typeface="Century Schoolbook" panose="02040604050505020304" pitchFamily="18" charset="0"/>
                </a:rPr>
                <a:t>not</a:t>
              </a:r>
              <a:r>
                <a:rPr lang="en-US" b="1" dirty="0" smtClean="0">
                  <a:solidFill>
                    <a:srgbClr val="CC6600"/>
                  </a:solidFill>
                  <a:latin typeface="Century Schoolbook" panose="02040604050505020304" pitchFamily="18" charset="0"/>
                </a:rPr>
                <a:t> available to split family</a:t>
              </a:r>
              <a:endParaRPr lang="en-US" b="1" dirty="0">
                <a:solidFill>
                  <a:srgbClr val="CC6600"/>
                </a:solidFill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0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Behavioral Health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802" y="4352420"/>
            <a:ext cx="7347430" cy="192514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All medical </a:t>
            </a:r>
            <a:r>
              <a:rPr lang="en-US" sz="3000" dirty="0">
                <a:latin typeface="Century Schoolbook" panose="02040604050505020304" pitchFamily="18" charset="0"/>
              </a:rPr>
              <a:t>plans cover mental health </a:t>
            </a:r>
            <a:r>
              <a:rPr lang="en-US" sz="3000" dirty="0" smtClean="0">
                <a:latin typeface="Century Schoolbook" panose="02040604050505020304" pitchFamily="18" charset="0"/>
              </a:rPr>
              <a:t>care and </a:t>
            </a:r>
            <a:r>
              <a:rPr lang="en-US" sz="3000" dirty="0">
                <a:latin typeface="Century Schoolbook" panose="02040604050505020304" pitchFamily="18" charset="0"/>
              </a:rPr>
              <a:t>substance </a:t>
            </a:r>
            <a:r>
              <a:rPr lang="en-US" sz="3000" dirty="0" smtClean="0">
                <a:latin typeface="Century Schoolbook" panose="02040604050505020304" pitchFamily="18" charset="0"/>
              </a:rPr>
              <a:t>abuse treatment</a:t>
            </a:r>
          </a:p>
          <a:p>
            <a:pPr>
              <a:spcBef>
                <a:spcPct val="400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Coverage and provider networks differ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08" y="1362160"/>
            <a:ext cx="4463817" cy="2786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latin typeface="Century Schoolbook" panose="02040604050505020304" pitchFamily="18" charset="0"/>
              </a:rPr>
              <a:t>Behavioral Health Providers</a:t>
            </a:r>
            <a:endParaRPr lang="en-US" sz="38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708732"/>
              </p:ext>
            </p:extLst>
          </p:nvPr>
        </p:nvGraphicFramePr>
        <p:xfrm>
          <a:off x="548640" y="1826728"/>
          <a:ext cx="8096023" cy="4320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8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Century Schoolbook" panose="02040604050505020304" pitchFamily="18" charset="0"/>
                        </a:rPr>
                        <a:t>Non-Medicare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Century Schoolbook" panose="02040604050505020304" pitchFamily="18" charset="0"/>
                        </a:rPr>
                        <a:t>Behavioral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3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UC Blue &amp; Gold HMO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MHN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Kaiser</a:t>
                      </a:r>
                      <a:r>
                        <a:rPr lang="en-US" sz="2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 HMO</a:t>
                      </a:r>
                      <a:endParaRPr lang="en-US" sz="2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Optum &amp;</a:t>
                      </a:r>
                      <a:r>
                        <a:rPr lang="en-US" sz="2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Schoolbook" panose="02040604050505020304" pitchFamily="18" charset="0"/>
                        </a:rPr>
                        <a:t> Kaiser</a:t>
                      </a:r>
                      <a:endParaRPr lang="en-US" sz="2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UC Care (PPO)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Health Savings</a:t>
                      </a: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baseline="0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Core</a:t>
                      </a:r>
                      <a:endParaRPr lang="en-US" sz="2600" b="1" dirty="0" smtClean="0">
                        <a:solidFill>
                          <a:srgbClr val="0070C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Anthem &amp;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non-Anthem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21428" y="1229334"/>
            <a:ext cx="6553430" cy="33484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Non-Medicare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plans are same as employee plans</a:t>
            </a:r>
          </a:p>
        </p:txBody>
      </p:sp>
    </p:spTree>
    <p:extLst>
      <p:ext uri="{BB962C8B-B14F-4D97-AF65-F5344CB8AC3E}">
        <p14:creationId xmlns:p14="http://schemas.microsoft.com/office/powerpoint/2010/main" val="21639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>
                <a:latin typeface="Century Schoolbook" panose="02040604050505020304" pitchFamily="18" charset="0"/>
              </a:rPr>
              <a:t>Behavioral Health Providers</a:t>
            </a:r>
            <a:endParaRPr lang="en-US" sz="38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08396"/>
              </p:ext>
            </p:extLst>
          </p:nvPr>
        </p:nvGraphicFramePr>
        <p:xfrm>
          <a:off x="403939" y="1843014"/>
          <a:ext cx="8547903" cy="446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Arial Rounded MT Bold" panose="020F0704030504030204" pitchFamily="34" charset="0"/>
                        </a:rPr>
                        <a:t>Medicare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baseline="0" dirty="0" smtClean="0">
                          <a:solidFill>
                            <a:srgbClr val="FFFF00"/>
                          </a:solidFill>
                          <a:latin typeface="Arial Rounded MT Bold" panose="020F0704030504030204" pitchFamily="34" charset="0"/>
                        </a:rPr>
                        <a:t>Behavioral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 smtClean="0">
                          <a:solidFill>
                            <a:srgbClr val="CC9900"/>
                          </a:solidFill>
                          <a:latin typeface="Century Schoolbook" panose="02040604050505020304" pitchFamily="18" charset="0"/>
                        </a:rPr>
                        <a:t>UC Medicare Choice</a:t>
                      </a:r>
                      <a:endParaRPr lang="en-US" sz="2600" b="1" baseline="0" dirty="0" smtClean="0">
                        <a:solidFill>
                          <a:srgbClr val="CC99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entury Schoolbook" panose="02040604050505020304" pitchFamily="18" charset="0"/>
                        </a:rPr>
                        <a:t>Any behavioral health provider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Kaiser Senior Advantage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Kaiser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71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Medicare PPO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Medicare </a:t>
                      </a:r>
                      <a:b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Non-Medicare </a:t>
                      </a:r>
                      <a:endParaRPr kumimoji="0" lang="en-US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0070C0"/>
                          </a:solidFill>
                          <a:latin typeface="Century Schoolbook" panose="02040604050505020304" pitchFamily="18" charset="0"/>
                        </a:rPr>
                        <a:t>High Option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Medicare</a:t>
                      </a:r>
                      <a:b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Non-Medicare</a:t>
                      </a:r>
                      <a:endParaRPr kumimoji="0" lang="en-US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Schoolbook" panose="02040604050505020304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084063" y="1170242"/>
            <a:ext cx="4778419" cy="526478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Medicare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kumimoji="0" lang="en-US" sz="260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Century Schoolbook" panose="02040604050505020304" pitchFamily="18" charset="0"/>
              </a:rPr>
              <a:t>plans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38113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Schoolbook" panose="02040604050505020304" pitchFamily="18" charset="0"/>
              </a:rPr>
              <a:t>M</a:t>
            </a:r>
            <a:r>
              <a:rPr lang="en-US" sz="4000" b="1" dirty="0" smtClean="0">
                <a:latin typeface="Century Schoolbook" panose="02040604050505020304" pitchFamily="18" charset="0"/>
              </a:rPr>
              <a:t>oving? </a:t>
            </a:r>
            <a:r>
              <a:rPr lang="en-US" sz="2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LIVING</a:t>
            </a:r>
            <a:r>
              <a:rPr lang="en-US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in </a:t>
            </a:r>
            <a:r>
              <a:rPr lang="en-US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the US</a:t>
            </a:r>
            <a:r>
              <a:rPr lang="en-US" sz="4000" b="1" dirty="0" smtClean="0">
                <a:latin typeface="Century Schoolbook" panose="02040604050505020304" pitchFamily="18" charset="0"/>
              </a:rPr>
              <a:t> 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0481" y="3471862"/>
            <a:ext cx="3931920" cy="2439081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latin typeface="Century Schoolbook" panose="02040604050505020304" pitchFamily="18" charset="0"/>
              </a:rPr>
              <a:t>Available in </a:t>
            </a:r>
            <a:r>
              <a:rPr lang="en-US" sz="3000" b="1" dirty="0" smtClean="0">
                <a:latin typeface="Century Schoolbook" panose="02040604050505020304" pitchFamily="18" charset="0"/>
              </a:rPr>
              <a:t>US </a:t>
            </a:r>
          </a:p>
          <a:p>
            <a:pPr marL="344488" lvl="1">
              <a:spcBef>
                <a:spcPts val="300"/>
              </a:spcBef>
              <a:buClr>
                <a:srgbClr val="0070C0"/>
              </a:buClr>
            </a:pPr>
            <a:r>
              <a:rPr lang="en-US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UC Care</a:t>
            </a:r>
          </a:p>
          <a:p>
            <a:pPr marL="344488" lvl="1">
              <a:spcBef>
                <a:spcPts val="300"/>
              </a:spcBef>
              <a:buClr>
                <a:srgbClr val="0070C0"/>
              </a:buClr>
            </a:pPr>
            <a:r>
              <a:rPr lang="en-US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Core</a:t>
            </a:r>
          </a:p>
          <a:p>
            <a:pPr marL="344488" lvl="1">
              <a:spcBef>
                <a:spcPts val="300"/>
              </a:spcBef>
              <a:buClr>
                <a:srgbClr val="0070C0"/>
              </a:buClr>
            </a:pPr>
            <a:r>
              <a:rPr lang="en-US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Health Savings Plan</a:t>
            </a:r>
            <a:endParaRPr lang="en-US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344488" lvl="1">
              <a:spcBef>
                <a:spcPts val="300"/>
              </a:spcBef>
              <a:buClr>
                <a:srgbClr val="0070C0"/>
              </a:buClr>
            </a:pPr>
            <a:r>
              <a:rPr lang="en-US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Medicare PPO*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6888163" y="6010275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171643" y="3471862"/>
            <a:ext cx="4369877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00" b="1" dirty="0">
                <a:latin typeface="Century Schoolbook" panose="02040604050505020304" pitchFamily="18" charset="0"/>
              </a:rPr>
              <a:t>Must live in </a:t>
            </a:r>
            <a:r>
              <a:rPr lang="en-US" sz="2800" b="1" dirty="0" smtClean="0">
                <a:latin typeface="Century Schoolbook" panose="02040604050505020304" pitchFamily="18" charset="0"/>
              </a:rPr>
              <a:t/>
            </a:r>
            <a:br>
              <a:rPr lang="en-US" sz="2800" b="1" dirty="0" smtClean="0">
                <a:latin typeface="Century Schoolbook" panose="02040604050505020304" pitchFamily="18" charset="0"/>
              </a:rPr>
            </a:br>
            <a:r>
              <a:rPr lang="en-US" sz="2800" b="1" dirty="0" smtClean="0">
                <a:latin typeface="Century Schoolbook" panose="02040604050505020304" pitchFamily="18" charset="0"/>
              </a:rPr>
              <a:t>CA</a:t>
            </a:r>
            <a:r>
              <a:rPr lang="en-US" sz="2800" b="1" dirty="0">
                <a:latin typeface="Century Schoolbook" panose="02040604050505020304" pitchFamily="18" charset="0"/>
              </a:rPr>
              <a:t> </a:t>
            </a:r>
            <a:r>
              <a:rPr lang="en-US" sz="2800" b="1" dirty="0" smtClean="0">
                <a:latin typeface="Century Schoolbook" panose="02040604050505020304" pitchFamily="18" charset="0"/>
              </a:rPr>
              <a:t>Service Area </a:t>
            </a:r>
            <a:endParaRPr lang="en-US" sz="2800" dirty="0" smtClean="0">
              <a:latin typeface="Century Schoolbook" panose="02040604050505020304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9900"/>
              </a:buClr>
              <a:buSzPct val="5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CC9900"/>
                </a:solidFill>
                <a:latin typeface="Century Schoolbook" panose="02040604050505020304" pitchFamily="18" charset="0"/>
              </a:rPr>
              <a:t>UC Blue &amp; Gold</a:t>
            </a:r>
            <a:endParaRPr lang="en-US" sz="1600" dirty="0" smtClean="0">
              <a:solidFill>
                <a:srgbClr val="CC9900"/>
              </a:solidFill>
              <a:latin typeface="Century Schoolbook" panose="02040604050505020304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CC9900"/>
              </a:buClr>
              <a:buSzPct val="5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CC9900"/>
                </a:solidFill>
                <a:latin typeface="Century Schoolbook" panose="02040604050505020304" pitchFamily="18" charset="0"/>
              </a:rPr>
              <a:t>Kaiser</a:t>
            </a:r>
          </a:p>
          <a:p>
            <a:pPr marL="742950" lvl="1" indent="-285750">
              <a:spcBef>
                <a:spcPct val="20000"/>
              </a:spcBef>
              <a:buClr>
                <a:srgbClr val="CC9900"/>
              </a:buClr>
              <a:buSzPct val="55000"/>
              <a:buFont typeface="Wingdings" pitchFamily="2" charset="2"/>
              <a:buChar char="n"/>
            </a:pPr>
            <a:r>
              <a:rPr lang="en-US" sz="2800" dirty="0" smtClean="0">
                <a:solidFill>
                  <a:srgbClr val="CC9900"/>
                </a:solidFill>
                <a:latin typeface="Century Schoolbook" panose="02040604050505020304" pitchFamily="18" charset="0"/>
              </a:rPr>
              <a:t>UC Medicare Choice</a:t>
            </a:r>
            <a:endParaRPr lang="en-US" sz="2800" dirty="0">
              <a:solidFill>
                <a:srgbClr val="CC99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7" y="1209101"/>
            <a:ext cx="2270001" cy="2102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563" y="1303317"/>
            <a:ext cx="3484687" cy="2168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6115" y="6236642"/>
            <a:ext cx="246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*split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78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5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5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w Medicare Card Bann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52" y="3482644"/>
            <a:ext cx="3622089" cy="22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39353"/>
            <a:ext cx="7711440" cy="749300"/>
          </a:xfrm>
        </p:spPr>
        <p:txBody>
          <a:bodyPr/>
          <a:lstStyle/>
          <a:p>
            <a:r>
              <a:rPr lang="en-US" sz="4000" b="1" dirty="0" smtClean="0">
                <a:latin typeface="Century Schoolbook" panose="02040604050505020304" pitchFamily="18" charset="0"/>
              </a:rPr>
              <a:t>Moving?</a:t>
            </a:r>
            <a:r>
              <a:rPr lang="en-US" sz="4000" dirty="0">
                <a:latin typeface="Century Schoolbook" panose="02040604050505020304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LIVING </a:t>
            </a:r>
            <a:r>
              <a:rPr lang="en-US" sz="2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outside </a:t>
            </a:r>
            <a:r>
              <a:rPr lang="en-US" sz="2800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US</a:t>
            </a:r>
            <a:r>
              <a:rPr lang="en-US" sz="2000" b="1" dirty="0">
                <a:latin typeface="Century Schoolbook" panose="02040604050505020304" pitchFamily="18" charset="0"/>
              </a:rPr>
              <a:t/>
            </a:r>
            <a:br>
              <a:rPr lang="en-US" sz="2000" b="1" dirty="0">
                <a:latin typeface="Century Schoolbook" panose="02040604050505020304" pitchFamily="18" charset="0"/>
              </a:rPr>
            </a:br>
            <a:endParaRPr lang="en-US" sz="2000" b="1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5096" y="1554955"/>
            <a:ext cx="7772400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spcBef>
                <a:spcPct val="1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UC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Care</a:t>
            </a:r>
          </a:p>
          <a:p>
            <a:pPr marL="742950" lvl="1" indent="-285750">
              <a:spcBef>
                <a:spcPct val="1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Core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43696" y="3784600"/>
            <a:ext cx="2235200" cy="1656080"/>
            <a:chOff x="3678719" y="3602929"/>
            <a:chExt cx="1184727" cy="1157329"/>
          </a:xfrm>
        </p:grpSpPr>
        <p:sp>
          <p:nvSpPr>
            <p:cNvPr id="9" name="Oval 8"/>
            <p:cNvSpPr/>
            <p:nvPr/>
          </p:nvSpPr>
          <p:spPr bwMode="auto">
            <a:xfrm>
              <a:off x="3678719" y="3602929"/>
              <a:ext cx="1184727" cy="1157329"/>
            </a:xfrm>
            <a:prstGeom prst="ellipse">
              <a:avLst/>
            </a:prstGeom>
            <a:noFill/>
            <a:ln w="1778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950071" y="3828567"/>
              <a:ext cx="621603" cy="653165"/>
            </a:xfrm>
            <a:prstGeom prst="line">
              <a:avLst/>
            </a:prstGeom>
            <a:solidFill>
              <a:schemeClr val="accent1"/>
            </a:solidFill>
            <a:ln w="1778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77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Topics</a:t>
            </a:r>
            <a:r>
              <a:rPr lang="en-US" dirty="0">
                <a:latin typeface="Century Schoolbook" panose="02040604050505020304" pitchFamily="18" charset="0"/>
              </a:rPr>
              <a:t>	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2" y="1430338"/>
            <a:ext cx="8166321" cy="4317319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Emeritus &amp; Retiree Associations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Eligibility 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FAQs</a:t>
            </a:r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 smtClean="0">
                <a:latin typeface="Century Schoolbook" panose="02040604050505020304" pitchFamily="18" charset="0"/>
              </a:rPr>
              <a:t>Plan Options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Cost of Retiree Health Insurance</a:t>
            </a:r>
            <a:endParaRPr lang="en-US" dirty="0">
              <a:latin typeface="Century Schoolbook" panose="02040604050505020304" pitchFamily="18" charset="0"/>
            </a:endParaRPr>
          </a:p>
          <a:p>
            <a:r>
              <a:rPr lang="en-US" dirty="0" smtClean="0">
                <a:latin typeface="Century Schoolbook" panose="02040604050505020304" pitchFamily="18" charset="0"/>
              </a:rPr>
              <a:t>Medicare &amp; UC plans</a:t>
            </a:r>
          </a:p>
          <a:p>
            <a:r>
              <a:rPr lang="en-US" dirty="0" smtClean="0">
                <a:latin typeface="Century Schoolbook" panose="02040604050505020304" pitchFamily="18" charset="0"/>
              </a:rPr>
              <a:t>Resources</a:t>
            </a:r>
          </a:p>
          <a:p>
            <a:pPr marL="0" indent="0">
              <a:buNone/>
            </a:pPr>
            <a:endParaRPr lang="en-US" dirty="0" smtClean="0">
              <a:latin typeface="Century Schoolbook" panose="02040604050505020304" pitchFamily="18" charset="0"/>
            </a:endParaRPr>
          </a:p>
          <a:p>
            <a:endParaRPr lang="en-US" dirty="0" smtClean="0">
              <a:latin typeface="Century Schoolbook" panose="020406040505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Via Benefits – Out of CA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6888163" y="6010275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344557" y="1355019"/>
            <a:ext cx="8672121" cy="538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rgbClr val="FF0000"/>
              </a:buClr>
              <a:buSzPct val="70000"/>
              <a:buFont typeface="+mj-lt"/>
              <a:buAutoNum type="arabicPeriod"/>
            </a:pPr>
            <a:r>
              <a:rPr lang="en-US" sz="2800" b="1" dirty="0" smtClean="0">
                <a:latin typeface="Century Schoolbook" panose="02040604050505020304" pitchFamily="18" charset="0"/>
              </a:rPr>
              <a:t>Living</a:t>
            </a:r>
            <a:r>
              <a:rPr lang="en-US" sz="2800" dirty="0" smtClean="0">
                <a:latin typeface="Century Schoolbook" panose="02040604050505020304" pitchFamily="18" charset="0"/>
              </a:rPr>
              <a:t> </a:t>
            </a:r>
            <a:r>
              <a:rPr lang="en-US" sz="2800" b="1" dirty="0" smtClean="0">
                <a:latin typeface="Century Schoolbook" panose="02040604050505020304" pitchFamily="18" charset="0"/>
              </a:rPr>
              <a:t>outside </a:t>
            </a:r>
            <a:r>
              <a:rPr lang="en-US" sz="2800" b="1" dirty="0">
                <a:latin typeface="Century Schoolbook" panose="02040604050505020304" pitchFamily="18" charset="0"/>
              </a:rPr>
              <a:t>of </a:t>
            </a:r>
            <a:r>
              <a:rPr lang="en-US" sz="2800" b="1" dirty="0" smtClean="0">
                <a:latin typeface="Century Schoolbook" panose="02040604050505020304" pitchFamily="18" charset="0"/>
              </a:rPr>
              <a:t>California but in US</a:t>
            </a:r>
          </a:p>
          <a:p>
            <a:pPr marL="514350" indent="-514350">
              <a:spcBef>
                <a:spcPct val="20000"/>
              </a:spcBef>
              <a:buClr>
                <a:srgbClr val="FF0000"/>
              </a:buClr>
              <a:buSzPct val="70000"/>
              <a:buFont typeface="+mj-lt"/>
              <a:buAutoNum type="arabicPeriod"/>
            </a:pPr>
            <a:r>
              <a:rPr lang="en-US" sz="2800" b="1" dirty="0">
                <a:latin typeface="Century Schoolbook" panose="02040604050505020304" pitchFamily="18" charset="0"/>
              </a:rPr>
              <a:t>When all family members are eligible for </a:t>
            </a:r>
            <a:r>
              <a:rPr lang="en-US" sz="2800" b="1" dirty="0" smtClean="0">
                <a:latin typeface="Century Schoolbook" panose="02040604050505020304" pitchFamily="18" charset="0"/>
              </a:rPr>
              <a:t>Medicare</a:t>
            </a:r>
            <a:br>
              <a:rPr lang="en-US" sz="2800" b="1" dirty="0" smtClean="0">
                <a:latin typeface="Century Schoolbook" panose="02040604050505020304" pitchFamily="18" charset="0"/>
              </a:rPr>
            </a:br>
            <a:endParaRPr lang="en-US" sz="1000" b="1" dirty="0" smtClean="0">
              <a:latin typeface="Century Schoolbook" panose="02040604050505020304" pitchFamily="18" charset="0"/>
            </a:endParaRP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UC makes annual </a:t>
            </a:r>
            <a:r>
              <a:rPr lang="en-US" b="1" dirty="0" smtClean="0">
                <a:latin typeface="Century Schoolbook" panose="02040604050505020304" pitchFamily="18" charset="0"/>
              </a:rPr>
              <a:t>$3000 contribution </a:t>
            </a:r>
            <a:r>
              <a:rPr lang="en-US" dirty="0" smtClean="0">
                <a:latin typeface="Century Schoolbook" panose="02040604050505020304" pitchFamily="18" charset="0"/>
              </a:rPr>
              <a:t>to Health Reimbursement Account (HRA) for each member</a:t>
            </a:r>
          </a:p>
          <a:p>
            <a:pPr marL="800100" lvl="1" indent="-34290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</a:pPr>
            <a:r>
              <a:rPr lang="en-US" dirty="0">
                <a:latin typeface="Century Schoolbook" panose="02040604050505020304" pitchFamily="18" charset="0"/>
              </a:rPr>
              <a:t>UC contribution is subject to graduated eligibility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Use </a:t>
            </a:r>
            <a:r>
              <a:rPr lang="en-US" dirty="0">
                <a:latin typeface="Century Schoolbook" panose="02040604050505020304" pitchFamily="18" charset="0"/>
              </a:rPr>
              <a:t>HRA </a:t>
            </a:r>
            <a:r>
              <a:rPr lang="en-US" dirty="0" smtClean="0">
                <a:latin typeface="Century Schoolbook" panose="02040604050505020304" pitchFamily="18" charset="0"/>
              </a:rPr>
              <a:t>money to </a:t>
            </a:r>
            <a:r>
              <a:rPr lang="en-US" b="1" dirty="0">
                <a:latin typeface="Century Schoolbook" panose="02040604050505020304" pitchFamily="18" charset="0"/>
              </a:rPr>
              <a:t>purchase </a:t>
            </a:r>
            <a:r>
              <a:rPr lang="en-US" b="1" dirty="0" smtClean="0">
                <a:latin typeface="Century Schoolbook" panose="02040604050505020304" pitchFamily="18" charset="0"/>
              </a:rPr>
              <a:t>individual </a:t>
            </a:r>
            <a:r>
              <a:rPr lang="en-US" dirty="0" smtClean="0">
                <a:latin typeface="Century Schoolbook" panose="02040604050505020304" pitchFamily="18" charset="0"/>
              </a:rPr>
              <a:t>Medicare </a:t>
            </a:r>
            <a:r>
              <a:rPr lang="en-US" dirty="0">
                <a:latin typeface="Century Schoolbook" panose="02040604050505020304" pitchFamily="18" charset="0"/>
              </a:rPr>
              <a:t>supplement </a:t>
            </a:r>
            <a:r>
              <a:rPr lang="en-US" dirty="0" smtClean="0">
                <a:latin typeface="Century Schoolbook" panose="02040604050505020304" pitchFamily="18" charset="0"/>
              </a:rPr>
              <a:t>plan &amp; Part D </a:t>
            </a:r>
            <a:r>
              <a:rPr lang="en-US" dirty="0">
                <a:latin typeface="Century Schoolbook" panose="02040604050505020304" pitchFamily="18" charset="0"/>
              </a:rPr>
              <a:t>through </a:t>
            </a:r>
            <a:r>
              <a:rPr lang="en-US" b="1" dirty="0" smtClean="0">
                <a:latin typeface="Century Schoolbook" panose="02040604050505020304" pitchFamily="18" charset="0"/>
              </a:rPr>
              <a:t>Via Benefits.</a:t>
            </a:r>
          </a:p>
          <a:p>
            <a:pPr marL="800100" lvl="1" indent="-342900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Use excess HRA money to pay medical expenses and Part B premium</a:t>
            </a:r>
          </a:p>
          <a:p>
            <a:pPr marL="800100" lvl="1" indent="-342900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Unused HRA money will roll over to next year</a:t>
            </a:r>
          </a:p>
        </p:txBody>
      </p:sp>
    </p:spTree>
    <p:extLst>
      <p:ext uri="{BB962C8B-B14F-4D97-AF65-F5344CB8AC3E}">
        <p14:creationId xmlns:p14="http://schemas.microsoft.com/office/powerpoint/2010/main" val="1950992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377" y="5380384"/>
            <a:ext cx="2417624" cy="1178511"/>
          </a:xfrm>
          <a:prstGeom prst="rect">
            <a:avLst/>
          </a:prstGeom>
        </p:spPr>
      </p:pic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Via Benefits – Enrollment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6995636" y="6010274"/>
            <a:ext cx="197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664956" y="1355020"/>
            <a:ext cx="7922452" cy="40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itchFamily="2" charset="2"/>
              <a:buChar char="n"/>
            </a:pPr>
            <a:r>
              <a:rPr lang="en-US" b="1" dirty="0" smtClean="0">
                <a:latin typeface="Century Schoolbook" panose="02040604050505020304" pitchFamily="18" charset="0"/>
              </a:rPr>
              <a:t>RASC sends monthly file feed to Via Benefits </a:t>
            </a:r>
            <a:r>
              <a:rPr lang="en-US" dirty="0" smtClean="0">
                <a:latin typeface="Century Schoolbook" panose="02040604050505020304" pitchFamily="18" charset="0"/>
              </a:rPr>
              <a:t>Via Benefits will then send regular communications to assist you from transferring from current UC medical plan to a local Medicare plan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You will be directed to </a:t>
            </a:r>
            <a:r>
              <a:rPr lang="en-US" b="1" dirty="0" smtClean="0">
                <a:latin typeface="Century Schoolbook" panose="02040604050505020304" pitchFamily="18" charset="0"/>
              </a:rPr>
              <a:t>call a Via Benefits </a:t>
            </a:r>
            <a:r>
              <a:rPr lang="en-US" dirty="0" smtClean="0">
                <a:latin typeface="Century Schoolbook" panose="02040604050505020304" pitchFamily="18" charset="0"/>
              </a:rPr>
              <a:t>counselor for information about plan options and assistance enrolling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  <a:buSzPct val="70000"/>
              <a:buFont typeface="Wingdings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You will </a:t>
            </a:r>
            <a:r>
              <a:rPr lang="en-US" b="1" dirty="0" smtClean="0">
                <a:latin typeface="Century Schoolbook" panose="02040604050505020304" pitchFamily="18" charset="0"/>
              </a:rPr>
              <a:t>select from Medicare Supplement plans </a:t>
            </a:r>
            <a:r>
              <a:rPr lang="en-US" dirty="0" smtClean="0">
                <a:latin typeface="Century Schoolbook" panose="02040604050505020304" pitchFamily="18" charset="0"/>
              </a:rPr>
              <a:t>and Part D (Drug) plans that are available where you are living</a:t>
            </a:r>
          </a:p>
        </p:txBody>
      </p:sp>
    </p:spTree>
    <p:extLst>
      <p:ext uri="{BB962C8B-B14F-4D97-AF65-F5344CB8AC3E}">
        <p14:creationId xmlns:p14="http://schemas.microsoft.com/office/powerpoint/2010/main" val="386589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Eligibility &amp; Costs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 descr="Image result for elig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8" y="1988127"/>
            <a:ext cx="4248728" cy="372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s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6" y="1837025"/>
            <a:ext cx="40005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qual 5"/>
          <p:cNvSpPr/>
          <p:nvPr/>
        </p:nvSpPr>
        <p:spPr bwMode="auto">
          <a:xfrm>
            <a:off x="3796146" y="3094181"/>
            <a:ext cx="914400" cy="877455"/>
          </a:xfrm>
          <a:prstGeom prst="mathEqual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Retiree Health Premiums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296" y="2401192"/>
            <a:ext cx="7779026" cy="3565207"/>
          </a:xfrm>
        </p:spPr>
        <p:txBody>
          <a:bodyPr/>
          <a:lstStyle/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sz="2600" dirty="0" smtClean="0">
                <a:latin typeface="Century Schoolbook" panose="02040604050505020304" pitchFamily="18" charset="0"/>
              </a:rPr>
              <a:t>UC </a:t>
            </a:r>
            <a:r>
              <a:rPr lang="en-US" sz="2600" b="1" dirty="0">
                <a:latin typeface="Century Schoolbook" panose="02040604050505020304" pitchFamily="18" charset="0"/>
              </a:rPr>
              <a:t>does not </a:t>
            </a:r>
            <a:r>
              <a:rPr lang="en-US" sz="2600" dirty="0">
                <a:latin typeface="Century Schoolbook" panose="02040604050505020304" pitchFamily="18" charset="0"/>
              </a:rPr>
              <a:t>pay full retiree health insurance </a:t>
            </a:r>
            <a:r>
              <a:rPr lang="en-US" sz="2600" dirty="0" smtClean="0">
                <a:latin typeface="Century Schoolbook" panose="02040604050505020304" pitchFamily="18" charset="0"/>
              </a:rPr>
              <a:t>premium for medical 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sz="2600" dirty="0" smtClean="0">
                <a:latin typeface="Century Schoolbook" panose="02040604050505020304" pitchFamily="18" charset="0"/>
              </a:rPr>
              <a:t>Some </a:t>
            </a:r>
            <a:r>
              <a:rPr lang="en-US" sz="2600" dirty="0">
                <a:latin typeface="Century Schoolbook" panose="02040604050505020304" pitchFamily="18" charset="0"/>
              </a:rPr>
              <a:t>retirees receive the </a:t>
            </a:r>
            <a:r>
              <a:rPr lang="en-US" sz="2600" b="1" dirty="0" smtClean="0">
                <a:latin typeface="Century Schoolbook" panose="02040604050505020304" pitchFamily="18" charset="0"/>
              </a:rPr>
              <a:t>maximum </a:t>
            </a:r>
            <a:br>
              <a:rPr lang="en-US" sz="2600" b="1" dirty="0" smtClean="0">
                <a:latin typeface="Century Schoolbook" panose="02040604050505020304" pitchFamily="18" charset="0"/>
              </a:rPr>
            </a:br>
            <a:r>
              <a:rPr lang="en-US" sz="2600" b="1" dirty="0" smtClean="0">
                <a:latin typeface="Century Schoolbook" panose="02040604050505020304" pitchFamily="18" charset="0"/>
              </a:rPr>
              <a:t>UC contribution</a:t>
            </a:r>
            <a:endParaRPr lang="en-US" sz="2600" dirty="0" smtClean="0">
              <a:latin typeface="Century Schoolbook" panose="02040604050505020304" pitchFamily="18" charset="0"/>
            </a:endParaRPr>
          </a:p>
          <a:p>
            <a:pPr lvl="1">
              <a:lnSpc>
                <a:spcPct val="130000"/>
              </a:lnSpc>
            </a:pPr>
            <a:r>
              <a:rPr lang="en-US" sz="2600" dirty="0" smtClean="0">
                <a:latin typeface="Century Schoolbook" panose="02040604050505020304" pitchFamily="18" charset="0"/>
              </a:rPr>
              <a:t>Some retirees have </a:t>
            </a:r>
            <a:r>
              <a:rPr lang="en-US" sz="2600" b="1" dirty="0" smtClean="0">
                <a:latin typeface="Century Schoolbook" panose="02040604050505020304" pitchFamily="18" charset="0"/>
              </a:rPr>
              <a:t>graduated eligibility</a:t>
            </a:r>
            <a:r>
              <a:rPr lang="en-US" sz="2600" dirty="0" smtClean="0">
                <a:latin typeface="Century Schoolbook" panose="02040604050505020304" pitchFamily="18" charset="0"/>
              </a:rPr>
              <a:t> and receive a </a:t>
            </a:r>
            <a:r>
              <a:rPr lang="en-US" sz="2600" b="1" dirty="0" smtClean="0">
                <a:latin typeface="Century Schoolbook" panose="02040604050505020304" pitchFamily="18" charset="0"/>
              </a:rPr>
              <a:t>% of the maximum </a:t>
            </a:r>
            <a:r>
              <a:rPr lang="en-US" sz="2600" dirty="0" smtClean="0">
                <a:latin typeface="Century Schoolbook" panose="02040604050505020304" pitchFamily="18" charset="0"/>
              </a:rPr>
              <a:t>amount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86296" y="1380251"/>
            <a:ext cx="771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Annually, UC determines the maximum contribution paid towards retiree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medical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dental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 insurance.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Schoolbook" panose="02040604050505020304" pitchFamily="18" charset="0"/>
              </a:rPr>
              <a:t>Maximum UC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23109"/>
            <a:ext cx="7772400" cy="4303713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The maximum UC </a:t>
            </a:r>
            <a:r>
              <a:rPr lang="en-US" b="1" dirty="0" smtClean="0">
                <a:latin typeface="Century Schoolbook" panose="02040604050505020304" pitchFamily="18" charset="0"/>
              </a:rPr>
              <a:t>contributes</a:t>
            </a:r>
            <a:r>
              <a:rPr lang="en-US" dirty="0" smtClean="0">
                <a:latin typeface="Century Schoolbook" panose="02040604050505020304" pitchFamily="18" charset="0"/>
              </a:rPr>
              <a:t> towards retiree health insurance premiums.  This contribution amount can change year to year.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0615"/>
            <a:ext cx="4757057" cy="689986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Eligibility &amp; Cost</a:t>
            </a:r>
            <a:endParaRPr lang="en-US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215350" y="2554356"/>
          <a:ext cx="2262807" cy="260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9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1" dirty="0" smtClean="0">
                          <a:latin typeface="Century Schoolbook" panose="02040604050505020304" pitchFamily="18" charset="0"/>
                        </a:rPr>
                        <a:t>Group 1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prior to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endParaRPr lang="en-US" sz="105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Placeholder 4"/>
          <p:cNvGraphicFramePr>
            <a:graphicFrameLocks/>
          </p:cNvGraphicFramePr>
          <p:nvPr>
            <p:extLst/>
          </p:nvPr>
        </p:nvGraphicFramePr>
        <p:xfrm>
          <a:off x="2910509" y="2554356"/>
          <a:ext cx="2875722" cy="30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3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Group 2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or reentry on or after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to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6/30/2013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Placeholder 4"/>
          <p:cNvGraphicFramePr>
            <a:graphicFrameLocks/>
          </p:cNvGraphicFramePr>
          <p:nvPr>
            <p:extLst/>
          </p:nvPr>
        </p:nvGraphicFramePr>
        <p:xfrm>
          <a:off x="6218584" y="2554356"/>
          <a:ext cx="2739887" cy="269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3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None/>
                      </a:pPr>
                      <a:r>
                        <a:rPr lang="en-US" sz="3600" b="1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Group 3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or reentry on or after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7/1/2013 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endParaRPr lang="en-US" sz="2600" kern="1200" dirty="0">
                        <a:solidFill>
                          <a:schemeClr val="dk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5350" y="1186543"/>
            <a:ext cx="884156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</a:pPr>
            <a:r>
              <a:rPr lang="en-US" dirty="0">
                <a:solidFill>
                  <a:srgbClr val="CC6600"/>
                </a:solidFill>
                <a:latin typeface="Century Schoolbook" panose="02040604050505020304" pitchFamily="18" charset="0"/>
              </a:rPr>
              <a:t>Three retiree health insurance groups with different University of California Retirement Plan (UCRP) entry </a:t>
            </a:r>
            <a:r>
              <a:rPr lang="en-US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dates</a:t>
            </a:r>
            <a:endParaRPr lang="en-US" dirty="0">
              <a:solidFill>
                <a:srgbClr val="CC66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Eligibility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entury Schoolbook" panose="02040604050505020304" pitchFamily="18" charset="0"/>
              </a:rPr>
              <a:t>Group 1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6244" y="1654025"/>
            <a:ext cx="1886550" cy="176277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20 </a:t>
            </a:r>
            <a:r>
              <a:rPr lang="en-US" sz="36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years </a:t>
            </a:r>
            <a:endParaRPr lang="en-US" sz="3600" b="1" dirty="0" smtClean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entury Schoolbook" panose="02040604050505020304" pitchFamily="18" charset="0"/>
              </a:rPr>
              <a:t>UCRP </a:t>
            </a:r>
          </a:p>
          <a:p>
            <a:pPr marL="0" indent="0" algn="ctr">
              <a:buNone/>
            </a:pPr>
            <a:r>
              <a:rPr lang="en-US" dirty="0" smtClean="0">
                <a:latin typeface="Century Schoolbook" panose="02040604050505020304" pitchFamily="18" charset="0"/>
              </a:rPr>
              <a:t>Service </a:t>
            </a:r>
            <a:r>
              <a:rPr lang="en-US" dirty="0">
                <a:latin typeface="Century Schoolbook" panose="02040604050505020304" pitchFamily="18" charset="0"/>
              </a:rPr>
              <a:t>Credit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331656"/>
              </p:ext>
            </p:extLst>
          </p:nvPr>
        </p:nvGraphicFramePr>
        <p:xfrm>
          <a:off x="780190" y="1654025"/>
          <a:ext cx="2262807" cy="260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2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194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1" dirty="0" smtClean="0">
                          <a:latin typeface="Century Schoolbook" panose="02040604050505020304" pitchFamily="18" charset="0"/>
                        </a:rPr>
                        <a:t>Entry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prior to</a:t>
                      </a:r>
                      <a:b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1/1/1990*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endParaRPr lang="en-US" sz="105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306097" y="2053442"/>
            <a:ext cx="789620" cy="618837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Equal 2"/>
          <p:cNvSpPr/>
          <p:nvPr/>
        </p:nvSpPr>
        <p:spPr bwMode="auto">
          <a:xfrm>
            <a:off x="5783300" y="2189048"/>
            <a:ext cx="794326" cy="360218"/>
          </a:xfrm>
          <a:prstGeom prst="mathEqual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77626" y="1911584"/>
            <a:ext cx="2468673" cy="17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b="1" kern="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 100% </a:t>
            </a:r>
            <a:r>
              <a:rPr lang="en-US" sz="3000" kern="0" dirty="0" smtClean="0">
                <a:latin typeface="Century Schoolbook" panose="02040604050505020304" pitchFamily="18" charset="0"/>
              </a:rPr>
              <a:t>UC Contribution</a:t>
            </a: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n-US" kern="0" dirty="0" smtClean="0">
              <a:latin typeface="Arial Rounded MT Bold" panose="020F07040305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2434488" y="6068955"/>
            <a:ext cx="3975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i="1" dirty="0">
                <a:solidFill>
                  <a:schemeClr val="dk1"/>
                </a:solidFill>
                <a:latin typeface="Century Schoolbook" panose="02040604050505020304" pitchFamily="18" charset="0"/>
              </a:rPr>
              <a:t>*No break in service</a:t>
            </a:r>
          </a:p>
        </p:txBody>
      </p:sp>
    </p:spTree>
    <p:extLst>
      <p:ext uri="{BB962C8B-B14F-4D97-AF65-F5344CB8AC3E}">
        <p14:creationId xmlns:p14="http://schemas.microsoft.com/office/powerpoint/2010/main" val="2766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Eligibility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Group 2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11556"/>
              </p:ext>
            </p:extLst>
          </p:nvPr>
        </p:nvGraphicFramePr>
        <p:xfrm>
          <a:off x="565939" y="1820921"/>
          <a:ext cx="2259441" cy="330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454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0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073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 to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6/30/2013*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63216" y="2350375"/>
            <a:ext cx="1886550" cy="17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b="1" kern="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20 years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kern="0" dirty="0" smtClean="0">
                <a:latin typeface="Century Schoolbook" panose="02040604050505020304" pitchFamily="18" charset="0"/>
              </a:rPr>
              <a:t>UCRP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kern="0" dirty="0" smtClean="0">
                <a:latin typeface="Century Schoolbook" panose="02040604050505020304" pitchFamily="18" charset="0"/>
              </a:rPr>
              <a:t>Service Credit</a:t>
            </a: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n-US" kern="0" dirty="0" smtClean="0">
              <a:latin typeface="Arial Rounded MT Bold" panose="020F07040305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291" y="966788"/>
            <a:ext cx="7772400" cy="715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3067420" y="3295900"/>
            <a:ext cx="789620" cy="618837"/>
          </a:xfrm>
          <a:prstGeom prst="rightArrow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Equal 10"/>
          <p:cNvSpPr/>
          <p:nvPr/>
        </p:nvSpPr>
        <p:spPr bwMode="auto">
          <a:xfrm>
            <a:off x="5672256" y="3425210"/>
            <a:ext cx="794326" cy="360218"/>
          </a:xfrm>
          <a:prstGeom prst="mathEqual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7602" y="2917379"/>
            <a:ext cx="25004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kern="0" dirty="0">
                <a:solidFill>
                  <a:schemeClr val="tx2"/>
                </a:solidFill>
                <a:latin typeface="Century Schoolbook" panose="02040604050505020304" pitchFamily="18" charset="0"/>
              </a:rPr>
              <a:t>100% </a:t>
            </a:r>
            <a:r>
              <a:rPr lang="en-US" sz="3000" kern="0" dirty="0">
                <a:latin typeface="Century Schoolbook" panose="02040604050505020304" pitchFamily="18" charset="0"/>
              </a:rPr>
              <a:t>UC Contribution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683491" y="5870758"/>
            <a:ext cx="8026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i="1" dirty="0">
                <a:solidFill>
                  <a:schemeClr val="dk1"/>
                </a:solidFill>
                <a:latin typeface="Century Schoolbook" panose="02040604050505020304" pitchFamily="18" charset="0"/>
              </a:rPr>
              <a:t>*No break in service &amp; subject to collective bargaining</a:t>
            </a:r>
          </a:p>
        </p:txBody>
      </p:sp>
    </p:spTree>
    <p:extLst>
      <p:ext uri="{BB962C8B-B14F-4D97-AF65-F5344CB8AC3E}">
        <p14:creationId xmlns:p14="http://schemas.microsoft.com/office/powerpoint/2010/main" val="25652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Eligibility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Group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2 cont’d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868" y="2485285"/>
            <a:ext cx="2652209" cy="222846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Age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+ </a:t>
            </a:r>
            <a:b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Service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Credit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= 75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sz="2400" dirty="0"/>
          </a:p>
        </p:txBody>
      </p:sp>
      <p:graphicFrame>
        <p:nvGraphicFramePr>
          <p:cNvPr id="5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293863"/>
              </p:ext>
            </p:extLst>
          </p:nvPr>
        </p:nvGraphicFramePr>
        <p:xfrm>
          <a:off x="258618" y="1569438"/>
          <a:ext cx="2628299" cy="426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278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None/>
                      </a:pPr>
                      <a:r>
                        <a:rPr lang="en-US" sz="3600" b="0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32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1/1/1990 to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6/30/2013*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3600" b="1" kern="1200" dirty="0" smtClean="0">
                          <a:solidFill>
                            <a:schemeClr val="tx2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At least 10 years</a:t>
                      </a:r>
                      <a:r>
                        <a:rPr lang="en-US" sz="3600" kern="1200" dirty="0" smtClean="0">
                          <a:solidFill>
                            <a:schemeClr val="tx2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UCRP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Service Credit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75010" y="3640580"/>
            <a:ext cx="848446" cy="67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4000" b="1" kern="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  <a:endParaRPr lang="en-US" sz="4000" kern="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n-US" kern="0" dirty="0" smtClean="0">
              <a:latin typeface="Arial Rounded MT Bold" panose="020F07040305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2806" y="3475715"/>
            <a:ext cx="1086076" cy="67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sz="4000" kern="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endParaRPr lang="en-US" kern="0" dirty="0" smtClean="0">
              <a:latin typeface="Arial Rounded MT Bold" panose="020F07040305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40077" y="2466582"/>
            <a:ext cx="3383744" cy="30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3600" b="1" dirty="0">
                <a:latin typeface="Century Schoolbook" panose="02040604050505020304" pitchFamily="18" charset="0"/>
              </a:rPr>
              <a:t>Graduated Eligibility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2"/>
                </a:solidFill>
                <a:latin typeface="Century Schoolbook" panose="02040604050505020304" pitchFamily="18" charset="0"/>
              </a:rPr>
              <a:t>Receive % of </a:t>
            </a:r>
            <a:r>
              <a:rPr lang="en-US" sz="3600" b="1" dirty="0">
                <a:latin typeface="Century Schoolbook" panose="02040604050505020304" pitchFamily="18" charset="0"/>
              </a:rPr>
              <a:t>UC Contribution</a:t>
            </a:r>
          </a:p>
          <a:p>
            <a:pPr marL="0" indent="0" algn="ctr">
              <a:buFont typeface="Wingdings" pitchFamily="2" charset="2"/>
              <a:buNone/>
            </a:pPr>
            <a:endParaRPr lang="en-US" sz="3000" kern="0" dirty="0" smtClean="0">
              <a:latin typeface="Century Schoolbook" panose="02040604050505020304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pPr marL="0" indent="0">
              <a:buFont typeface="Wingdings" pitchFamily="2" charset="2"/>
              <a:buNone/>
            </a:pPr>
            <a:endParaRPr lang="en-US" kern="0" dirty="0" smtClean="0"/>
          </a:p>
          <a:p>
            <a:endParaRPr lang="en-US" kern="0" dirty="0"/>
          </a:p>
        </p:txBody>
      </p:sp>
      <p:sp>
        <p:nvSpPr>
          <p:cNvPr id="10" name="Equal 9"/>
          <p:cNvSpPr/>
          <p:nvPr/>
        </p:nvSpPr>
        <p:spPr bwMode="auto">
          <a:xfrm>
            <a:off x="5474310" y="3789820"/>
            <a:ext cx="543038" cy="360218"/>
          </a:xfrm>
          <a:prstGeom prst="mathEqual">
            <a:avLst/>
          </a:prstGeom>
          <a:solidFill>
            <a:srgbClr val="FF0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911" y="6232873"/>
            <a:ext cx="779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defRPr/>
            </a:pPr>
            <a:r>
              <a:rPr lang="en-US" i="1" dirty="0">
                <a:solidFill>
                  <a:schemeClr val="dk1"/>
                </a:solidFill>
                <a:latin typeface="Century Schoolbook" panose="02040604050505020304" pitchFamily="18" charset="0"/>
              </a:rPr>
              <a:t>*No break in </a:t>
            </a:r>
            <a:r>
              <a:rPr lang="en-US" i="1" dirty="0" smtClean="0">
                <a:solidFill>
                  <a:schemeClr val="dk1"/>
                </a:solidFill>
                <a:latin typeface="Century Schoolbook" panose="02040604050505020304" pitchFamily="18" charset="0"/>
              </a:rPr>
              <a:t>service &amp; subject to collective bargaining</a:t>
            </a:r>
            <a:endParaRPr lang="en-US" i="1" dirty="0">
              <a:solidFill>
                <a:schemeClr val="dk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Eligibility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Group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7918" y="1559821"/>
            <a:ext cx="4888120" cy="488315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z="2700" dirty="0" smtClean="0">
                <a:latin typeface="Century Schoolbook" panose="02040604050505020304" pitchFamily="18" charset="0"/>
              </a:rPr>
              <a:t>Minimum </a:t>
            </a:r>
            <a:r>
              <a:rPr lang="en-US" sz="2700" b="1" dirty="0" smtClean="0">
                <a:latin typeface="Century Schoolbook" panose="02040604050505020304" pitchFamily="18" charset="0"/>
              </a:rPr>
              <a:t>10 years </a:t>
            </a:r>
            <a:r>
              <a:rPr lang="en-US" sz="2700" dirty="0" smtClean="0">
                <a:latin typeface="Century Schoolbook" panose="02040604050505020304" pitchFamily="18" charset="0"/>
              </a:rPr>
              <a:t>of </a:t>
            </a:r>
            <a:r>
              <a:rPr lang="en-US" sz="2700" b="1" dirty="0" smtClean="0">
                <a:latin typeface="Century Schoolbook" panose="02040604050505020304" pitchFamily="18" charset="0"/>
              </a:rPr>
              <a:t>service credit </a:t>
            </a:r>
            <a:r>
              <a:rPr lang="en-US" sz="2700" dirty="0" smtClean="0">
                <a:latin typeface="Century Schoolbook" panose="02040604050505020304" pitchFamily="18" charset="0"/>
              </a:rPr>
              <a:t>&amp; </a:t>
            </a:r>
            <a:r>
              <a:rPr lang="en-US" sz="2700" b="1" dirty="0" smtClean="0">
                <a:latin typeface="Century Schoolbook" panose="02040604050505020304" pitchFamily="18" charset="0"/>
              </a:rPr>
              <a:t>retire at age 56</a:t>
            </a:r>
          </a:p>
          <a:p>
            <a:pPr>
              <a:spcBef>
                <a:spcPct val="60000"/>
              </a:spcBef>
            </a:pPr>
            <a:r>
              <a:rPr lang="en-US" sz="2700" dirty="0">
                <a:latin typeface="Century Schoolbook" panose="02040604050505020304" pitchFamily="18" charset="0"/>
              </a:rPr>
              <a:t>UC Contribution can range between </a:t>
            </a:r>
            <a:r>
              <a:rPr lang="en-US" sz="2700" b="1" dirty="0">
                <a:latin typeface="Century Schoolbook" panose="02040604050505020304" pitchFamily="18" charset="0"/>
              </a:rPr>
              <a:t>0%-100% </a:t>
            </a:r>
            <a:r>
              <a:rPr lang="en-US" sz="2700" dirty="0">
                <a:latin typeface="Century Schoolbook" panose="02040604050505020304" pitchFamily="18" charset="0"/>
              </a:rPr>
              <a:t>calculated using </a:t>
            </a:r>
            <a:r>
              <a:rPr lang="en-US" sz="2700" b="1" dirty="0">
                <a:latin typeface="Century Schoolbook" panose="02040604050505020304" pitchFamily="18" charset="0"/>
              </a:rPr>
              <a:t>age</a:t>
            </a:r>
            <a:r>
              <a:rPr lang="en-US" sz="2700" dirty="0">
                <a:latin typeface="Century Schoolbook" panose="02040604050505020304" pitchFamily="18" charset="0"/>
              </a:rPr>
              <a:t> and </a:t>
            </a:r>
            <a:r>
              <a:rPr lang="en-US" sz="2700" b="1" dirty="0">
                <a:latin typeface="Century Schoolbook" panose="02040604050505020304" pitchFamily="18" charset="0"/>
              </a:rPr>
              <a:t>service </a:t>
            </a:r>
            <a:r>
              <a:rPr lang="en-US" sz="2700" b="1" dirty="0" smtClean="0">
                <a:latin typeface="Century Schoolbook" panose="02040604050505020304" pitchFamily="18" charset="0"/>
              </a:rPr>
              <a:t>credit</a:t>
            </a:r>
            <a:endParaRPr lang="en-US" sz="2700" b="1" dirty="0">
              <a:latin typeface="Century Schoolbook" panose="02040604050505020304" pitchFamily="18" charset="0"/>
            </a:endParaRPr>
          </a:p>
          <a:p>
            <a:pPr>
              <a:spcBef>
                <a:spcPct val="60000"/>
              </a:spcBef>
            </a:pPr>
            <a:r>
              <a:rPr lang="en-US" sz="2700" b="1" dirty="0">
                <a:latin typeface="Century Schoolbook" panose="02040604050505020304" pitchFamily="18" charset="0"/>
              </a:rPr>
              <a:t>100</a:t>
            </a:r>
            <a:r>
              <a:rPr lang="en-US" sz="2700" b="1" dirty="0" smtClean="0">
                <a:latin typeface="Century Schoolbook" panose="02040604050505020304" pitchFamily="18" charset="0"/>
              </a:rPr>
              <a:t>% UC Contribution </a:t>
            </a:r>
            <a:r>
              <a:rPr lang="en-US" sz="2700" dirty="0" smtClean="0">
                <a:latin typeface="Century Schoolbook" panose="02040604050505020304" pitchFamily="18" charset="0"/>
              </a:rPr>
              <a:t>at </a:t>
            </a:r>
            <a:r>
              <a:rPr lang="en-US" sz="2700" dirty="0">
                <a:latin typeface="Century Schoolbook" panose="02040604050505020304" pitchFamily="18" charset="0"/>
              </a:rPr>
              <a:t>age</a:t>
            </a:r>
            <a:r>
              <a:rPr lang="en-US" sz="2700" b="1" dirty="0">
                <a:latin typeface="Century Schoolbook" panose="02040604050505020304" pitchFamily="18" charset="0"/>
              </a:rPr>
              <a:t> 65 </a:t>
            </a:r>
            <a:r>
              <a:rPr lang="en-US" sz="2700" dirty="0" smtClean="0">
                <a:latin typeface="Century Schoolbook" panose="02040604050505020304" pitchFamily="18" charset="0"/>
              </a:rPr>
              <a:t>w</a:t>
            </a:r>
            <a:r>
              <a:rPr lang="en-US" sz="2700" dirty="0">
                <a:latin typeface="Century Schoolbook" panose="02040604050505020304" pitchFamily="18" charset="0"/>
              </a:rPr>
              <a:t>/ </a:t>
            </a:r>
            <a:r>
              <a:rPr lang="en-US" sz="2700" b="1" dirty="0">
                <a:latin typeface="Century Schoolbook" panose="02040604050505020304" pitchFamily="18" charset="0"/>
              </a:rPr>
              <a:t>20 years of service credit</a:t>
            </a:r>
          </a:p>
          <a:p>
            <a:pPr marL="0" indent="0">
              <a:spcBef>
                <a:spcPct val="60000"/>
              </a:spcBef>
              <a:buNone/>
            </a:pPr>
            <a:endParaRPr lang="en-US" sz="27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Table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05813"/>
              </p:ext>
            </p:extLst>
          </p:nvPr>
        </p:nvGraphicFramePr>
        <p:xfrm>
          <a:off x="532823" y="1553615"/>
          <a:ext cx="2739887" cy="309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543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600"/>
                        </a:spcAft>
                        <a:buNone/>
                      </a:pPr>
                      <a:r>
                        <a:rPr lang="en-US" sz="3600" b="0" kern="1200" dirty="0" smtClean="0">
                          <a:solidFill>
                            <a:schemeClr val="lt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013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8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Entry or reentry on or after</a:t>
                      </a:r>
                    </a:p>
                    <a:p>
                      <a:pPr marL="0" indent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7/1/2013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to </a:t>
                      </a:r>
                      <a:b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latin typeface="Century Schoolbook" panose="02040604050505020304" pitchFamily="18" charset="0"/>
                          <a:ea typeface="+mn-ea"/>
                          <a:cs typeface="+mn-cs"/>
                        </a:rPr>
                        <a:t>Present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Century Schoolbook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05" y="2725141"/>
            <a:ext cx="2950029" cy="3411334"/>
          </a:xfrm>
          <a:prstGeom prst="rect">
            <a:avLst/>
          </a:prstGeom>
        </p:spPr>
      </p:pic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Emeriti &amp; Retiree Associations</a:t>
            </a:r>
            <a:r>
              <a:rPr lang="en-US" sz="3500" b="1" dirty="0">
                <a:latin typeface="Century Schoolbook" panose="02040604050505020304" pitchFamily="18" charset="0"/>
              </a:rPr>
              <a:t>	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7630"/>
            <a:ext cx="8992561" cy="420384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Karen Rasmussen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- </a:t>
            </a:r>
            <a:r>
              <a:rPr lang="en-US" sz="2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Emeriti &amp; Retiree Coordinator</a:t>
            </a:r>
            <a: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/>
            </a:r>
            <a:b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</a:b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Karen.Rasmussen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@hr.ucsb.edu</a:t>
            </a: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3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Learn More: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Events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ewsletters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FF9900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Welcome Letter</a:t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Retiree ID card</a:t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List of privileges </a:t>
            </a:r>
            <a:b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Membership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application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2809" y="5676344"/>
            <a:ext cx="5939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35035" y="2356931"/>
            <a:ext cx="5332021" cy="489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http://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www.hr.ucsb.edu/retirees</a:t>
            </a:r>
            <a:endParaRPr lang="en-US" sz="2800" dirty="0">
              <a:solidFill>
                <a:srgbClr val="0000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Where do I find rates?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82456" y="1649124"/>
            <a:ext cx="8453582" cy="4576186"/>
          </a:xfrm>
        </p:spPr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sz="3000" b="1" u="sng" dirty="0" smtClean="0">
                <a:solidFill>
                  <a:srgbClr val="CC6600"/>
                </a:solidFill>
                <a:latin typeface="Century Schoolbook" panose="02040604050505020304" pitchFamily="18" charset="0"/>
                <a:cs typeface="Tahoma" pitchFamily="34" charset="0"/>
              </a:rPr>
              <a:t>Eligible for Maximum </a:t>
            </a:r>
            <a:r>
              <a:rPr lang="en-US" sz="3000" b="1" u="sng" dirty="0">
                <a:solidFill>
                  <a:srgbClr val="CC6600"/>
                </a:solidFill>
                <a:latin typeface="Century Schoolbook" panose="02040604050505020304" pitchFamily="18" charset="0"/>
                <a:cs typeface="Tahoma" pitchFamily="34" charset="0"/>
              </a:rPr>
              <a:t>UC Contribution </a:t>
            </a:r>
            <a:endParaRPr lang="en-US" sz="3000" b="1" u="sng" dirty="0" smtClean="0">
              <a:solidFill>
                <a:srgbClr val="CC6600"/>
              </a:solidFill>
              <a:latin typeface="Century Schoolbook" panose="02040604050505020304" pitchFamily="18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latin typeface="Century Schoolbook" panose="02040604050505020304" pitchFamily="18" charset="0"/>
                <a:cs typeface="Tahoma" pitchFamily="34" charset="0"/>
              </a:rPr>
              <a:t>F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ind </a:t>
            </a:r>
            <a:r>
              <a:rPr lang="en-US" sz="2800" dirty="0">
                <a:latin typeface="Century Schoolbook" panose="02040604050505020304" pitchFamily="18" charset="0"/>
                <a:cs typeface="Tahoma" pitchFamily="34" charset="0"/>
              </a:rPr>
              <a:t>premiums 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under </a:t>
            </a:r>
            <a:r>
              <a:rPr lang="en-US" sz="2800" dirty="0" smtClean="0">
                <a:solidFill>
                  <a:srgbClr val="0070C0"/>
                </a:solidFill>
                <a:latin typeface="Century Schoolbook" panose="02040604050505020304" pitchFamily="18" charset="0"/>
                <a:cs typeface="Tahoma" pitchFamily="34" charset="0"/>
              </a:rPr>
              <a:t>Retiree Medical Plan Costs (2020) 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on </a:t>
            </a:r>
            <a:r>
              <a:rPr lang="en-US" sz="2800" dirty="0" err="1" smtClean="0">
                <a:latin typeface="Century Schoolbook" panose="02040604050505020304" pitchFamily="18" charset="0"/>
                <a:cs typeface="Tahoma" pitchFamily="34" charset="0"/>
              </a:rPr>
              <a:t>UCnet</a:t>
            </a:r>
            <a:endParaRPr lang="en-US" sz="2800" dirty="0" smtClean="0">
              <a:latin typeface="Century Schoolbook" panose="02040604050505020304" pitchFamily="18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Contact RASC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via UCRAYS</a:t>
            </a:r>
            <a:endParaRPr lang="en-US" sz="2800" b="1" dirty="0">
              <a:latin typeface="Century Schoolbook" panose="02040604050505020304" pitchFamily="18" charset="0"/>
              <a:cs typeface="Tahoma" pitchFamily="34" charset="0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000" b="1" u="sng" dirty="0">
                <a:solidFill>
                  <a:srgbClr val="CC6600"/>
                </a:solidFill>
                <a:latin typeface="Century Schoolbook" panose="02040604050505020304" pitchFamily="18" charset="0"/>
                <a:cs typeface="Tahoma" pitchFamily="34" charset="0"/>
              </a:rPr>
              <a:t>Graduated </a:t>
            </a:r>
            <a:r>
              <a:rPr lang="en-US" sz="3000" b="1" u="sng" dirty="0" smtClean="0">
                <a:solidFill>
                  <a:srgbClr val="CC6600"/>
                </a:solidFill>
                <a:latin typeface="Century Schoolbook" panose="02040604050505020304" pitchFamily="18" charset="0"/>
                <a:cs typeface="Tahoma" pitchFamily="34" charset="0"/>
              </a:rPr>
              <a:t>Eligibility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70C0"/>
                </a:solidFill>
                <a:latin typeface="Century Schoolbook" panose="02040604050505020304" pitchFamily="18" charset="0"/>
                <a:cs typeface="Tahoma" pitchFamily="34" charset="0"/>
              </a:rPr>
              <a:t>Retiree Health &amp; Welfare Benefits 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page </a:t>
            </a:r>
            <a:r>
              <a:rPr lang="en-US" sz="2800" dirty="0" err="1" smtClean="0">
                <a:latin typeface="Century Schoolbook" panose="02040604050505020304" pitchFamily="18" charset="0"/>
                <a:cs typeface="Tahoma" pitchFamily="34" charset="0"/>
              </a:rPr>
              <a:t>UCnet</a:t>
            </a:r>
            <a:endParaRPr lang="en-US" sz="2800" dirty="0" smtClean="0">
              <a:latin typeface="Century Schoolbook" panose="02040604050505020304" pitchFamily="18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0070C0"/>
                </a:solidFill>
                <a:latin typeface="Century Schoolbook" panose="02040604050505020304" pitchFamily="18" charset="0"/>
                <a:cs typeface="Tahoma" pitchFamily="34" charset="0"/>
              </a:rPr>
              <a:t>Retirement Handbook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 on </a:t>
            </a:r>
            <a:r>
              <a:rPr lang="en-US" sz="2800" dirty="0" err="1" smtClean="0">
                <a:latin typeface="Century Schoolbook" panose="02040604050505020304" pitchFamily="18" charset="0"/>
                <a:cs typeface="Tahoma" pitchFamily="34" charset="0"/>
              </a:rPr>
              <a:t>UCnet</a:t>
            </a:r>
            <a:endParaRPr lang="en-US" sz="2800" dirty="0" smtClean="0">
              <a:latin typeface="Century Schoolbook" panose="02040604050505020304" pitchFamily="18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Contact RASC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via UCRAYS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50" dirty="0">
              <a:latin typeface="Century Schoolbook" panose="02040604050505020304" pitchFamily="18" charset="0"/>
              <a:cs typeface="Tahoma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latin typeface="Century Schoolbook" panose="02040604050505020304" pitchFamily="18" charset="0"/>
                <a:cs typeface="Tahoma" pitchFamily="34" charset="0"/>
              </a:rPr>
              <a:t>*Premiums </a:t>
            </a:r>
            <a:r>
              <a:rPr lang="en-US" sz="2000" i="1" dirty="0">
                <a:latin typeface="Century Schoolbook" panose="02040604050505020304" pitchFamily="18" charset="0"/>
                <a:cs typeface="Tahoma" pitchFamily="34" charset="0"/>
              </a:rPr>
              <a:t>change when you or </a:t>
            </a:r>
            <a:r>
              <a:rPr lang="en-US" sz="2000" i="1" dirty="0" smtClean="0">
                <a:latin typeface="Century Schoolbook" panose="02040604050505020304" pitchFamily="18" charset="0"/>
                <a:cs typeface="Tahoma" pitchFamily="34" charset="0"/>
              </a:rPr>
              <a:t>a </a:t>
            </a:r>
            <a:r>
              <a:rPr lang="en-US" sz="2000" i="1" dirty="0">
                <a:latin typeface="Century Schoolbook" panose="02040604050505020304" pitchFamily="18" charset="0"/>
                <a:cs typeface="Tahoma" pitchFamily="34" charset="0"/>
              </a:rPr>
              <a:t>family member enroll in </a:t>
            </a:r>
            <a:r>
              <a:rPr lang="en-US" sz="2000" i="1" dirty="0" smtClean="0">
                <a:latin typeface="Century Schoolbook" panose="02040604050505020304" pitchFamily="18" charset="0"/>
                <a:cs typeface="Tahoma" pitchFamily="34" charset="0"/>
              </a:rPr>
              <a:t>Medicare*</a:t>
            </a:r>
            <a:endParaRPr lang="en-US" sz="2000" i="1" dirty="0">
              <a:latin typeface="Century Schoolbook" panose="02040604050505020304" pitchFamily="18" charset="0"/>
              <a:cs typeface="Tahoma" pitchFamily="34" charset="0"/>
            </a:endParaRPr>
          </a:p>
          <a:p>
            <a:pPr marL="0" indent="0">
              <a:spcBef>
                <a:spcPct val="40000"/>
              </a:spcBef>
              <a:buNone/>
            </a:pPr>
            <a:endParaRPr lang="en-US" sz="2800" dirty="0">
              <a:cs typeface="Tahoma" pitchFamily="34" charset="0"/>
            </a:endParaRP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81" y="173100"/>
            <a:ext cx="8231819" cy="749300"/>
          </a:xfrm>
        </p:spPr>
        <p:txBody>
          <a:bodyPr/>
          <a:lstStyle/>
          <a:p>
            <a:r>
              <a:rPr lang="en-US" sz="3000" b="1" dirty="0">
                <a:latin typeface="Century Schoolbook" panose="02040604050505020304" pitchFamily="18" charset="0"/>
                <a:hlinkClick r:id="rId2"/>
              </a:rPr>
              <a:t>Rate Chart </a:t>
            </a:r>
            <a:r>
              <a:rPr lang="en-US" sz="3000" b="1" dirty="0" smtClean="0">
                <a:latin typeface="Century Schoolbook" panose="02040604050505020304" pitchFamily="18" charset="0"/>
              </a:rPr>
              <a:t>- Maximum </a:t>
            </a:r>
            <a:r>
              <a:rPr lang="en-US" sz="3000" b="1" dirty="0">
                <a:latin typeface="Century Schoolbook" panose="02040604050505020304" pitchFamily="18" charset="0"/>
              </a:rPr>
              <a:t>UC </a:t>
            </a:r>
            <a:r>
              <a:rPr lang="en-US" sz="3000" b="1" dirty="0" smtClean="0">
                <a:latin typeface="Century Schoolbook" panose="02040604050505020304" pitchFamily="18" charset="0"/>
              </a:rPr>
              <a:t>Contribution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7" y="1362075"/>
            <a:ext cx="8371169" cy="508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 All family members in Medicare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 One or more are not in Medicare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 Non-Medicare Plans</a:t>
            </a:r>
          </a:p>
          <a:p>
            <a:pPr lvl="1"/>
            <a:r>
              <a:rPr lang="en-US" kern="0" dirty="0" smtClean="0">
                <a:latin typeface="Century Schoolbook" panose="02040604050505020304" pitchFamily="18" charset="0"/>
              </a:rPr>
              <a:t>All family members under age 65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3000" b="1" kern="0" dirty="0" smtClean="0">
                <a:latin typeface="Century Schoolbook" panose="02040604050505020304" pitchFamily="18" charset="0"/>
              </a:rPr>
              <a:t> Non-Medicare Age 65 and Over</a:t>
            </a:r>
          </a:p>
          <a:p>
            <a:pPr lvl="1"/>
            <a:r>
              <a:rPr lang="en-US" kern="0" dirty="0" smtClean="0">
                <a:latin typeface="Century Schoolbook" panose="02040604050505020304" pitchFamily="18" charset="0"/>
              </a:rPr>
              <a:t>UC Retiree did not coordinate with Social Security when employed</a:t>
            </a:r>
          </a:p>
          <a:p>
            <a:pPr lvl="1"/>
            <a:r>
              <a:rPr lang="en-US" kern="0" dirty="0" smtClean="0">
                <a:latin typeface="Century Schoolbook" panose="02040604050505020304" pitchFamily="18" charset="0"/>
              </a:rPr>
              <a:t>No one in family eligible for Medicare</a:t>
            </a:r>
          </a:p>
        </p:txBody>
      </p:sp>
    </p:spTree>
    <p:extLst>
      <p:ext uri="{BB962C8B-B14F-4D97-AF65-F5344CB8AC3E}">
        <p14:creationId xmlns:p14="http://schemas.microsoft.com/office/powerpoint/2010/main" val="35878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Your Monthly Costs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25575"/>
            <a:ext cx="8628063" cy="4975225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  <a:cs typeface="Tahoma" pitchFamily="34" charset="0"/>
              </a:rPr>
              <a:t>Medicare</a:t>
            </a: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 Part B </a:t>
            </a: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Premiums</a:t>
            </a:r>
            <a:endParaRPr lang="en-US" b="1" dirty="0">
              <a:solidFill>
                <a:srgbClr val="000099"/>
              </a:solidFill>
              <a:latin typeface="Century Schoolbook" panose="02040604050505020304" pitchFamily="18" charset="0"/>
              <a:cs typeface="Tahoma" pitchFamily="34" charset="0"/>
            </a:endParaRPr>
          </a:p>
          <a:p>
            <a:pPr lvl="1">
              <a:spcBef>
                <a:spcPct val="40000"/>
              </a:spcBef>
            </a:pPr>
            <a: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  <a:t>$144.60 per person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– standard </a:t>
            </a:r>
            <a: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  <a:t>rate in 2020</a:t>
            </a:r>
            <a:endParaRPr lang="en-US" dirty="0">
              <a:latin typeface="Century Schoolbook" panose="02040604050505020304" pitchFamily="18" charset="0"/>
              <a:cs typeface="Tahoma" pitchFamily="34" charset="0"/>
            </a:endParaRPr>
          </a:p>
          <a:p>
            <a:pPr lvl="1">
              <a:spcBef>
                <a:spcPct val="40000"/>
              </a:spcBef>
            </a:pPr>
            <a:r>
              <a:rPr lang="en-US" b="1" dirty="0">
                <a:latin typeface="Century Schoolbook" panose="02040604050505020304" pitchFamily="18" charset="0"/>
                <a:cs typeface="Tahoma" pitchFamily="34" charset="0"/>
              </a:rPr>
              <a:t>Deducted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 from </a:t>
            </a:r>
            <a:r>
              <a:rPr lang="en-US" b="1" dirty="0">
                <a:latin typeface="Century Schoolbook" panose="02040604050505020304" pitchFamily="18" charset="0"/>
                <a:cs typeface="Tahoma" pitchFamily="34" charset="0"/>
              </a:rPr>
              <a:t>Social Security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check </a:t>
            </a:r>
            <a: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  <a:t/>
            </a:r>
            <a:b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  <a:t>or you pay directly to Social Security</a:t>
            </a:r>
            <a:endParaRPr lang="en-US" dirty="0">
              <a:latin typeface="Century Schoolbook" panose="02040604050505020304" pitchFamily="18" charset="0"/>
              <a:cs typeface="Tahoma" pitchFamily="34" charset="0"/>
            </a:endParaRPr>
          </a:p>
          <a:p>
            <a:pPr>
              <a:spcBef>
                <a:spcPct val="40000"/>
              </a:spcBef>
            </a:pP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UC Medical and </a:t>
            </a: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Dental Premiums</a:t>
            </a:r>
            <a:endParaRPr lang="en-US" b="1" dirty="0">
              <a:solidFill>
                <a:srgbClr val="000099"/>
              </a:solidFill>
              <a:latin typeface="Century Schoolbook" panose="02040604050505020304" pitchFamily="18" charset="0"/>
              <a:cs typeface="Tahoma" pitchFamily="34" charset="0"/>
            </a:endParaRPr>
          </a:p>
          <a:p>
            <a:pPr lvl="1"/>
            <a:r>
              <a:rPr lang="en-US" b="1" dirty="0">
                <a:latin typeface="Century Schoolbook" panose="02040604050505020304" pitchFamily="18" charset="0"/>
                <a:cs typeface="Tahoma" pitchFamily="34" charset="0"/>
              </a:rPr>
              <a:t>Deducted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 from </a:t>
            </a:r>
            <a:r>
              <a:rPr lang="en-US" b="1" dirty="0">
                <a:latin typeface="Century Schoolbook" panose="02040604050505020304" pitchFamily="18" charset="0"/>
                <a:cs typeface="Tahoma" pitchFamily="34" charset="0"/>
              </a:rPr>
              <a:t>UC pension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check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Part B Reimbursement </a:t>
            </a:r>
            <a:r>
              <a:rPr lang="en-US" u="sng" dirty="0">
                <a:latin typeface="Century Schoolbook" panose="02040604050505020304" pitchFamily="18" charset="0"/>
                <a:cs typeface="Tahoma" pitchFamily="34" charset="0"/>
              </a:rPr>
              <a:t>added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 to check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UC Retiree Vision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–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You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pay </a:t>
            </a:r>
            <a:r>
              <a:rPr lang="en-US" sz="2800" b="1" dirty="0">
                <a:latin typeface="Century Schoolbook" panose="02040604050505020304" pitchFamily="18" charset="0"/>
                <a:cs typeface="Tahoma" pitchFamily="34" charset="0"/>
              </a:rPr>
              <a:t>to VSP</a:t>
            </a:r>
          </a:p>
          <a:p>
            <a:pPr lvl="1">
              <a:lnSpc>
                <a:spcPct val="130000"/>
              </a:lnSpc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>
                <a:latin typeface="Century Schoolbook" panose="02040604050505020304" pitchFamily="18" charset="0"/>
              </a:rPr>
              <a:t>“Income Related Adjustment”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570038"/>
            <a:ext cx="8118475" cy="4303712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Medicare Part B and D premiums may be higher for retirees with incomes over:</a:t>
            </a:r>
          </a:p>
          <a:p>
            <a:pPr lvl="1">
              <a:lnSpc>
                <a:spcPct val="140000"/>
              </a:lnSpc>
            </a:pPr>
            <a:r>
              <a:rPr lang="en-US" sz="3200" dirty="0">
                <a:latin typeface="Century Schoolbook" panose="02040604050505020304" pitchFamily="18" charset="0"/>
              </a:rPr>
              <a:t>$</a:t>
            </a:r>
            <a:r>
              <a:rPr lang="en-US" sz="3200" dirty="0" smtClean="0">
                <a:latin typeface="Century Schoolbook" panose="02040604050505020304" pitchFamily="18" charset="0"/>
              </a:rPr>
              <a:t>87,000 </a:t>
            </a:r>
            <a:r>
              <a:rPr lang="en-US" sz="3200" dirty="0">
                <a:latin typeface="Century Schoolbook" panose="02040604050505020304" pitchFamily="18" charset="0"/>
              </a:rPr>
              <a:t>– single</a:t>
            </a:r>
          </a:p>
          <a:p>
            <a:pPr lvl="1"/>
            <a:r>
              <a:rPr lang="en-US" sz="3200" dirty="0">
                <a:latin typeface="Century Schoolbook" panose="02040604050505020304" pitchFamily="18" charset="0"/>
              </a:rPr>
              <a:t>$</a:t>
            </a:r>
            <a:r>
              <a:rPr lang="en-US" sz="3200" dirty="0" smtClean="0">
                <a:latin typeface="Century Schoolbook" panose="02040604050505020304" pitchFamily="18" charset="0"/>
              </a:rPr>
              <a:t>174,000 </a:t>
            </a:r>
            <a:r>
              <a:rPr lang="en-US" sz="3200" dirty="0">
                <a:latin typeface="Century Schoolbook" panose="02040604050505020304" pitchFamily="18" charset="0"/>
              </a:rPr>
              <a:t>– </a:t>
            </a:r>
            <a:r>
              <a:rPr lang="en-US" sz="3200" dirty="0" smtClean="0">
                <a:latin typeface="Century Schoolbook" panose="02040604050505020304" pitchFamily="18" charset="0"/>
              </a:rPr>
              <a:t>married</a:t>
            </a:r>
          </a:p>
          <a:p>
            <a:pPr lvl="1"/>
            <a:endParaRPr lang="en-US" sz="3200" dirty="0">
              <a:latin typeface="Century Schoolbook" panose="02040604050505020304" pitchFamily="18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Rules for Higher Income Beneficiaries</a:t>
            </a:r>
          </a:p>
          <a:p>
            <a:pPr marL="457200" lvl="1" indent="0">
              <a:buNone/>
            </a:pPr>
            <a:r>
              <a:rPr lang="en-US" dirty="0" smtClean="0">
                <a:latin typeface="Century Schoolbook" panose="02040604050505020304" pitchFamily="18" charset="0"/>
              </a:rPr>
              <a:t>https</a:t>
            </a:r>
            <a:r>
              <a:rPr lang="en-US" dirty="0">
                <a:latin typeface="Century Schoolbook" panose="02040604050505020304" pitchFamily="18" charset="0"/>
              </a:rPr>
              <a:t>://www.ssa.gov/pubs/EN-05-10536.pdf</a:t>
            </a:r>
          </a:p>
          <a:p>
            <a:pPr lvl="1">
              <a:buFont typeface="Wingdings" pitchFamily="2" charset="2"/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75608"/>
            <a:ext cx="7772400" cy="5018314"/>
          </a:xfrm>
        </p:spPr>
        <p:txBody>
          <a:bodyPr/>
          <a:lstStyle/>
          <a:p>
            <a:r>
              <a:rPr lang="en-US" sz="2800" b="1" dirty="0" smtClean="0"/>
              <a:t>Medicare Part B </a:t>
            </a:r>
            <a:r>
              <a:rPr lang="en-US" sz="2800" dirty="0" smtClean="0"/>
              <a:t>premium (&amp; Part D if you have higher income)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2800" b="1" dirty="0" smtClean="0"/>
              <a:t>UC retiree health insurance </a:t>
            </a:r>
            <a:r>
              <a:rPr lang="en-US" sz="2800" dirty="0" smtClean="0"/>
              <a:t>premium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+</a:t>
            </a:r>
            <a:endParaRPr lang="en-US" sz="2400" dirty="0" smtClean="0"/>
          </a:p>
          <a:p>
            <a:r>
              <a:rPr lang="en-US" sz="2800" b="1" dirty="0" smtClean="0"/>
              <a:t>Dental</a:t>
            </a:r>
            <a:r>
              <a:rPr lang="en-US" sz="2800" dirty="0" smtClean="0"/>
              <a:t> (graduated eligibility)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+</a:t>
            </a:r>
            <a:endParaRPr lang="en-US" sz="2400" dirty="0" smtClean="0"/>
          </a:p>
          <a:p>
            <a:r>
              <a:rPr lang="en-US" sz="2800" b="1" dirty="0" smtClean="0"/>
              <a:t>Vision</a:t>
            </a:r>
            <a:r>
              <a:rPr lang="en-US" sz="2800" dirty="0" smtClean="0"/>
              <a:t> (optional)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+</a:t>
            </a:r>
          </a:p>
          <a:p>
            <a:r>
              <a:rPr lang="en-US" sz="2800" b="1" dirty="0" smtClean="0"/>
              <a:t>Legal </a:t>
            </a:r>
            <a:r>
              <a:rPr lang="en-US" sz="2800" dirty="0" smtClean="0"/>
              <a:t>(optional)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Medicare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med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6146"/>
            <a:ext cx="6908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 smtClean="0">
                <a:latin typeface="Century Schoolbook" panose="02040604050505020304" pitchFamily="18" charset="0"/>
              </a:rPr>
              <a:t>Who is eligible for Medicare?</a:t>
            </a:r>
            <a:endParaRPr lang="en-US" sz="3700" b="1" dirty="0">
              <a:latin typeface="Century Schoolbook" panose="02040604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61" y="3818534"/>
            <a:ext cx="3978547" cy="2840683"/>
          </a:xfrm>
          <a:prstGeom prst="rect">
            <a:avLst/>
          </a:prstGeom>
        </p:spPr>
      </p:pic>
      <p:sp>
        <p:nvSpPr>
          <p:cNvPr id="309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0263" y="1562100"/>
            <a:ext cx="7772400" cy="4303713"/>
          </a:xfrm>
        </p:spPr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Your own work history</a:t>
            </a:r>
          </a:p>
          <a:p>
            <a:pPr>
              <a:spcBef>
                <a:spcPct val="60000"/>
              </a:spcBef>
            </a:pPr>
            <a:r>
              <a:rPr lang="en-US" dirty="0">
                <a:latin typeface="Century Schoolbook" panose="02040604050505020304" pitchFamily="18" charset="0"/>
              </a:rPr>
              <a:t>Work history of spouse or ex-spouse</a:t>
            </a:r>
          </a:p>
          <a:p>
            <a:pPr>
              <a:spcBef>
                <a:spcPct val="60000"/>
              </a:spcBef>
            </a:pPr>
            <a:r>
              <a:rPr lang="en-US" dirty="0">
                <a:latin typeface="Century Schoolbook" panose="02040604050505020304" pitchFamily="18" charset="0"/>
              </a:rPr>
              <a:t>Contact Social Security to clarify your eligibility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What is Medicare?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8204" y="1674586"/>
            <a:ext cx="7772400" cy="4303712"/>
          </a:xfrm>
        </p:spPr>
        <p:txBody>
          <a:bodyPr/>
          <a:lstStyle/>
          <a:p>
            <a:r>
              <a:rPr lang="en-US" sz="3000" dirty="0">
                <a:latin typeface="Century Schoolbook" panose="02040604050505020304" pitchFamily="18" charset="0"/>
              </a:rPr>
              <a:t>Federal program that provides </a:t>
            </a:r>
            <a:r>
              <a:rPr lang="en-US" sz="3000" dirty="0" smtClean="0">
                <a:latin typeface="Century Schoolbook" panose="02040604050505020304" pitchFamily="18" charset="0"/>
              </a:rPr>
              <a:t>medical insurance </a:t>
            </a:r>
            <a:r>
              <a:rPr lang="en-US" sz="3000" dirty="0">
                <a:latin typeface="Century Schoolbook" panose="02040604050505020304" pitchFamily="18" charset="0"/>
              </a:rPr>
              <a:t>to: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People 65 or older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People with disabilities</a:t>
            </a:r>
          </a:p>
          <a:p>
            <a:r>
              <a:rPr lang="en-US" sz="3000" dirty="0" smtClean="0">
                <a:latin typeface="Century Schoolbook" panose="02040604050505020304" pitchFamily="18" charset="0"/>
              </a:rPr>
              <a:t>Covers most medical services</a:t>
            </a:r>
          </a:p>
          <a:p>
            <a:r>
              <a:rPr lang="en-US" sz="3000" dirty="0" smtClean="0">
                <a:latin typeface="Century Schoolbook" panose="02040604050505020304" pitchFamily="18" charset="0"/>
              </a:rPr>
              <a:t>Does </a:t>
            </a:r>
            <a:r>
              <a:rPr lang="en-US" sz="3000" dirty="0">
                <a:latin typeface="Century Schoolbook" panose="02040604050505020304" pitchFamily="18" charset="0"/>
              </a:rPr>
              <a:t>not pay total cost of </a:t>
            </a:r>
            <a:r>
              <a:rPr lang="en-US" sz="3000" dirty="0" smtClean="0">
                <a:latin typeface="Century Schoolbook" panose="02040604050505020304" pitchFamily="18" charset="0"/>
              </a:rPr>
              <a:t>care</a:t>
            </a:r>
            <a:endParaRPr lang="en-US" sz="3000" dirty="0">
              <a:latin typeface="Century Schoolbook" panose="020406040505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Three Parts of Medicare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68540"/>
            <a:ext cx="4038600" cy="2087563"/>
          </a:xfrm>
        </p:spPr>
        <p:txBody>
          <a:bodyPr/>
          <a:lstStyle/>
          <a:p>
            <a:r>
              <a:rPr lang="en-US" sz="2600" dirty="0">
                <a:latin typeface="Century Schoolbook" panose="02040604050505020304" pitchFamily="18" charset="0"/>
              </a:rPr>
              <a:t>In-patient hospital</a:t>
            </a:r>
          </a:p>
          <a:p>
            <a:r>
              <a:rPr lang="en-US" sz="2600" dirty="0">
                <a:latin typeface="Century Schoolbook" panose="02040604050505020304" pitchFamily="18" charset="0"/>
              </a:rPr>
              <a:t>Home health care</a:t>
            </a:r>
          </a:p>
          <a:p>
            <a:r>
              <a:rPr lang="en-US" sz="2600" dirty="0">
                <a:latin typeface="Century Schoolbook" panose="02040604050505020304" pitchFamily="18" charset="0"/>
              </a:rPr>
              <a:t>Skilled nursing facility</a:t>
            </a:r>
          </a:p>
          <a:p>
            <a:r>
              <a:rPr lang="en-US" sz="2600" dirty="0">
                <a:latin typeface="Century Schoolbook" panose="02040604050505020304" pitchFamily="18" charset="0"/>
              </a:rPr>
              <a:t>Hospice care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4568540"/>
            <a:ext cx="4038600" cy="2689225"/>
          </a:xfrm>
        </p:spPr>
        <p:txBody>
          <a:bodyPr/>
          <a:lstStyle/>
          <a:p>
            <a:r>
              <a:rPr lang="en-US" sz="2600" dirty="0" smtClean="0">
                <a:latin typeface="Century Schoolbook" panose="02040604050505020304" pitchFamily="18" charset="0"/>
              </a:rPr>
              <a:t>Doctors </a:t>
            </a:r>
          </a:p>
          <a:p>
            <a:r>
              <a:rPr lang="en-US" sz="2600" dirty="0" smtClean="0">
                <a:latin typeface="Century Schoolbook" panose="02040604050505020304" pitchFamily="18" charset="0"/>
              </a:rPr>
              <a:t>Lab </a:t>
            </a:r>
            <a:r>
              <a:rPr lang="en-US" sz="2600" dirty="0">
                <a:latin typeface="Century Schoolbook" panose="02040604050505020304" pitchFamily="18" charset="0"/>
              </a:rPr>
              <a:t>tests</a:t>
            </a:r>
          </a:p>
          <a:p>
            <a:r>
              <a:rPr lang="en-US" sz="2600" dirty="0">
                <a:latin typeface="Century Schoolbook" panose="02040604050505020304" pitchFamily="18" charset="0"/>
              </a:rPr>
              <a:t>Physical therapy</a:t>
            </a:r>
          </a:p>
          <a:p>
            <a:r>
              <a:rPr lang="en-US" sz="2600" dirty="0" smtClean="0">
                <a:latin typeface="Century Schoolbook" panose="02040604050505020304" pitchFamily="18" charset="0"/>
              </a:rPr>
              <a:t>Preventive </a:t>
            </a:r>
            <a:r>
              <a:rPr lang="en-US" sz="2600" dirty="0">
                <a:latin typeface="Century Schoolbook" panose="02040604050505020304" pitchFamily="18" charset="0"/>
              </a:rPr>
              <a:t>care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4953000" y="3909571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Part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 B - Medical</a:t>
            </a:r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685800" y="388274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anose="02040604050505020304" pitchFamily="18" charset="0"/>
              </a:rPr>
              <a:t>Part A - </a:t>
            </a:r>
            <a:r>
              <a:rPr lang="en-US" sz="3200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Hospital</a:t>
            </a:r>
            <a:endParaRPr lang="en-US" sz="2800" b="1" dirty="0">
              <a:solidFill>
                <a:srgbClr val="000099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68" y="1304925"/>
            <a:ext cx="2275096" cy="2298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0"/>
          <a:stretch/>
        </p:blipFill>
        <p:spPr>
          <a:xfrm>
            <a:off x="5426893" y="1586395"/>
            <a:ext cx="2181695" cy="201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800" b="1" dirty="0" smtClean="0">
                <a:latin typeface="Century Schoolbook" panose="02040604050505020304" pitchFamily="18" charset="0"/>
              </a:rPr>
              <a:t>Three Parts of Medicare cont’d</a:t>
            </a:r>
            <a:endParaRPr lang="en-US" sz="3800" b="1" dirty="0">
              <a:latin typeface="Century Schoolbook" panose="02040604050505020304" pitchFamily="18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891145" y="3834676"/>
            <a:ext cx="635621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Part D – Prescription Drugs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72" y="1692198"/>
            <a:ext cx="1712594" cy="1778006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402659" y="4552228"/>
            <a:ext cx="4874729" cy="10655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kern="0" dirty="0" smtClean="0">
                <a:latin typeface="Century Schoolbook" panose="02040604050505020304" pitchFamily="18" charset="0"/>
              </a:rPr>
              <a:t>UC bundles Part D coverage with the UC medical plan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787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4241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1566338"/>
            <a:ext cx="8393840" cy="52916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8901" y="1018998"/>
            <a:ext cx="6267635" cy="547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000" b="1" i="1" u="sng" dirty="0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15984" y="1914358"/>
            <a:ext cx="7721631" cy="4298220"/>
          </a:xfrm>
          <a:prstGeom prst="rect">
            <a:avLst/>
          </a:prstGeom>
          <a:effectLst>
            <a:glow rad="127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15" y="379413"/>
            <a:ext cx="8191500" cy="621188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46115" y="6067425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CC9900"/>
                </a:solidFill>
              </a:rPr>
              <a:t>RSVP by May 13</a:t>
            </a:r>
            <a:r>
              <a:rPr lang="en-US" sz="1800" i="1" baseline="30000" dirty="0" smtClean="0">
                <a:solidFill>
                  <a:srgbClr val="CC9900"/>
                </a:solidFill>
              </a:rPr>
              <a:t>th</a:t>
            </a:r>
            <a:r>
              <a:rPr lang="en-US" sz="1800" i="1" dirty="0" smtClean="0">
                <a:solidFill>
                  <a:srgbClr val="CC9900"/>
                </a:solidFill>
              </a:rPr>
              <a:t> at </a:t>
            </a:r>
            <a:r>
              <a:rPr lang="en-US" sz="1800" i="1" dirty="0" smtClean="0">
                <a:solidFill>
                  <a:srgbClr val="CC9900"/>
                </a:solidFill>
                <a:hlinkClick r:id="rId3"/>
              </a:rPr>
              <a:t>Karen.Rasmussen@hr.ucsb.edu</a:t>
            </a:r>
            <a:r>
              <a:rPr lang="en-US" sz="1800" i="1" dirty="0" smtClean="0">
                <a:solidFill>
                  <a:srgbClr val="CC9900"/>
                </a:solidFill>
              </a:rPr>
              <a:t> or x2168</a:t>
            </a:r>
            <a:endParaRPr lang="en-US" sz="1800" i="1" dirty="0">
              <a:solidFill>
                <a:srgbClr val="CC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3075709"/>
            <a:ext cx="1971304" cy="103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-1680000">
            <a:off x="1237356" y="2839411"/>
            <a:ext cx="7000552" cy="392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</a:rPr>
              <a:t>POSTPONED!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edic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4" y="1238642"/>
            <a:ext cx="8059479" cy="39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What is Medicare?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09" y="743849"/>
            <a:ext cx="7772400" cy="4303712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" name="Up Arrow 1"/>
          <p:cNvSpPr/>
          <p:nvPr/>
        </p:nvSpPr>
        <p:spPr bwMode="auto">
          <a:xfrm>
            <a:off x="2307265" y="5047561"/>
            <a:ext cx="6341693" cy="1810439"/>
          </a:xfrm>
          <a:prstGeom prst="up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UC Medicare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Choice (PPO)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aseline="0" dirty="0" smtClean="0"/>
              <a:t>Kaiser</a:t>
            </a:r>
            <a:r>
              <a:rPr lang="en-US" sz="1800" dirty="0" smtClean="0"/>
              <a:t> (HMO)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808" y="3785971"/>
            <a:ext cx="2260638" cy="1394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 smtClean="0">
                <a:latin typeface="Century Schoolbook" panose="02040604050505020304" pitchFamily="18" charset="0"/>
              </a:rPr>
              <a:t>Medicare &amp; UC Work </a:t>
            </a:r>
            <a:r>
              <a:rPr lang="en-US" sz="3700" b="1" dirty="0">
                <a:latin typeface="Century Schoolbook" panose="02040604050505020304" pitchFamily="18" charset="0"/>
              </a:rPr>
              <a:t>T</a:t>
            </a:r>
            <a:r>
              <a:rPr lang="en-US" sz="3700" b="1" dirty="0" smtClean="0">
                <a:latin typeface="Century Schoolbook" panose="02040604050505020304" pitchFamily="18" charset="0"/>
              </a:rPr>
              <a:t>ogether</a:t>
            </a:r>
            <a:endParaRPr lang="en-US" sz="37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21" y="1412288"/>
            <a:ext cx="8060035" cy="114568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Medicare and UC plan </a:t>
            </a:r>
            <a:br>
              <a:rPr lang="en-US" sz="30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</a:br>
            <a:r>
              <a:rPr lang="en-US" sz="30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pay </a:t>
            </a:r>
            <a:r>
              <a:rPr lang="en-US" sz="3000" b="1" dirty="0">
                <a:solidFill>
                  <a:srgbClr val="CC6600"/>
                </a:solidFill>
                <a:latin typeface="Century Schoolbook" panose="02040604050505020304" pitchFamily="18" charset="0"/>
              </a:rPr>
              <a:t>most of your </a:t>
            </a:r>
            <a:r>
              <a:rPr lang="en-US" sz="3000" b="1" dirty="0" smtClean="0">
                <a:solidFill>
                  <a:srgbClr val="CC6600"/>
                </a:solidFill>
                <a:latin typeface="Century Schoolbook" panose="02040604050505020304" pitchFamily="18" charset="0"/>
              </a:rPr>
              <a:t>medical expenses</a:t>
            </a:r>
            <a:endParaRPr lang="en-US" sz="3000" b="1" dirty="0">
              <a:solidFill>
                <a:srgbClr val="CC66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38561" y="3014072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Medicare A, B &amp; D</a:t>
            </a:r>
            <a:endParaRPr lang="en-US" sz="2800" b="1" dirty="0">
              <a:solidFill>
                <a:srgbClr val="000099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7173" y="2982610"/>
            <a:ext cx="37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UC Medicare Plans</a:t>
            </a:r>
            <a:endParaRPr lang="en-US" sz="2800" b="1" dirty="0">
              <a:solidFill>
                <a:srgbClr val="000099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78379" y="4793243"/>
            <a:ext cx="514120" cy="138661"/>
          </a:xfrm>
          <a:prstGeom prst="rect">
            <a:avLst/>
          </a:prstGeom>
          <a:solidFill>
            <a:schemeClr val="bg1"/>
          </a:solidFill>
          <a:ln w="12700" cap="sq" cmpd="sng" algn="ctr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5" name="Picture 2" descr="New Medicare Card Bann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39845"/>
            <a:ext cx="2629231" cy="174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65" y="4048962"/>
            <a:ext cx="2556104" cy="162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837" y="4329103"/>
            <a:ext cx="2561219" cy="160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entury Schoolbook" panose="02040604050505020304" pitchFamily="18" charset="0"/>
              </a:rPr>
              <a:t>Medicare </a:t>
            </a:r>
            <a:r>
              <a:rPr lang="en-US" sz="4000" b="1" dirty="0">
                <a:latin typeface="Century Schoolbook" panose="02040604050505020304" pitchFamily="18" charset="0"/>
              </a:rPr>
              <a:t>Premiums in </a:t>
            </a:r>
            <a:r>
              <a:rPr lang="en-US" sz="4000" b="1" dirty="0" smtClean="0">
                <a:latin typeface="Century Schoolbook" panose="02040604050505020304" pitchFamily="18" charset="0"/>
              </a:rPr>
              <a:t>2020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379276"/>
            <a:ext cx="8732520" cy="4651134"/>
          </a:xfrm>
        </p:spPr>
        <p:txBody>
          <a:bodyPr/>
          <a:lstStyle/>
          <a:p>
            <a:pPr marL="514350" indent="-514350">
              <a:spcBef>
                <a:spcPct val="40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Medicare Part A</a:t>
            </a:r>
            <a:r>
              <a:rPr lang="en-US" dirty="0" smtClean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-</a:t>
            </a:r>
            <a:r>
              <a:rPr lang="en-US" sz="2800" dirty="0" smtClean="0">
                <a:latin typeface="Century Schoolbook" panose="02040604050505020304" pitchFamily="18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No monthly premium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Medicare Part B</a:t>
            </a:r>
            <a:r>
              <a:rPr lang="en-US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- </a:t>
            </a:r>
            <a:r>
              <a:rPr lang="en-US" sz="2800" b="1" dirty="0">
                <a:latin typeface="Century Schoolbook" panose="02040604050505020304" pitchFamily="18" charset="0"/>
                <a:cs typeface="Tahoma" pitchFamily="34" charset="0"/>
              </a:rPr>
              <a:t>$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144.60 per month </a:t>
            </a:r>
            <a:endParaRPr lang="en-US" sz="2800" b="1" dirty="0">
              <a:latin typeface="Century Schoolbook" panose="02040604050505020304" pitchFamily="18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  <a:cs typeface="Tahoma" pitchFamily="34" charset="0"/>
              </a:rPr>
              <a:t>May </a:t>
            </a:r>
            <a:r>
              <a:rPr lang="en-US" sz="2400" dirty="0">
                <a:latin typeface="Century Schoolbook" panose="02040604050505020304" pitchFamily="18" charset="0"/>
                <a:cs typeface="Tahoma" pitchFamily="34" charset="0"/>
              </a:rPr>
              <a:t>cost more for retirees with higher </a:t>
            </a:r>
            <a:r>
              <a:rPr lang="en-US" sz="2400" dirty="0" smtClean="0">
                <a:latin typeface="Century Schoolbook" panose="02040604050505020304" pitchFamily="18" charset="0"/>
                <a:cs typeface="Tahoma" pitchFamily="34" charset="0"/>
              </a:rPr>
              <a:t>income</a:t>
            </a:r>
          </a:p>
          <a:p>
            <a:pPr lvl="1">
              <a:spcBef>
                <a:spcPct val="400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  <a:cs typeface="Tahoma" pitchFamily="34" charset="0"/>
              </a:rPr>
              <a:t>Deducted from Social Security check</a:t>
            </a:r>
            <a:br>
              <a:rPr lang="en-US" sz="2400" dirty="0">
                <a:latin typeface="Century Schoolbook" panose="02040604050505020304" pitchFamily="18" charset="0"/>
                <a:cs typeface="Tahoma" pitchFamily="34" charset="0"/>
              </a:rPr>
            </a:br>
            <a:r>
              <a:rPr lang="en-US" sz="2400" dirty="0">
                <a:latin typeface="Century Schoolbook" panose="02040604050505020304" pitchFamily="18" charset="0"/>
                <a:cs typeface="Tahoma" pitchFamily="34" charset="0"/>
              </a:rPr>
              <a:t>or you pay </a:t>
            </a:r>
            <a:r>
              <a:rPr lang="en-US" sz="2400" dirty="0" smtClean="0">
                <a:latin typeface="Century Schoolbook" panose="02040604050505020304" pitchFamily="18" charset="0"/>
                <a:cs typeface="Tahoma" pitchFamily="34" charset="0"/>
              </a:rPr>
              <a:t>directly 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  <a:cs typeface="Tahoma" pitchFamily="34" charset="0"/>
              </a:rPr>
              <a:t>Medicare Part D </a:t>
            </a:r>
            <a:r>
              <a:rPr lang="en-US" dirty="0">
                <a:latin typeface="Century Schoolbook" panose="02040604050505020304" pitchFamily="18" charset="0"/>
                <a:cs typeface="Tahoma" pitchFamily="34" charset="0"/>
              </a:rPr>
              <a:t>-</a:t>
            </a:r>
            <a:r>
              <a:rPr lang="en-US" dirty="0" smtClean="0">
                <a:latin typeface="Century Schoolbook" panose="02040604050505020304" pitchFamily="18" charset="0"/>
                <a:cs typeface="Tahoma" pitchFamily="34" charset="0"/>
              </a:rPr>
              <a:t> </a:t>
            </a:r>
            <a:r>
              <a:rPr lang="en-US" sz="2800" b="1" dirty="0" smtClean="0">
                <a:latin typeface="Century Schoolbook" panose="02040604050505020304" pitchFamily="18" charset="0"/>
                <a:cs typeface="Tahoma" pitchFamily="34" charset="0"/>
              </a:rPr>
              <a:t>No monthly premium</a:t>
            </a:r>
          </a:p>
          <a:p>
            <a:pPr lvl="1">
              <a:spcBef>
                <a:spcPct val="40000"/>
              </a:spcBef>
              <a:buClr>
                <a:srgbClr val="0000FF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  <a:cs typeface="Tahoma" pitchFamily="34" charset="0"/>
              </a:rPr>
              <a:t>Unless you have a higher income (you pay higher Part B premium and a Part D premium) </a:t>
            </a:r>
            <a:endParaRPr lang="en-US" sz="2400" dirty="0">
              <a:latin typeface="Century Schoolbook" panose="02040604050505020304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UC Medicare Advantage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972219"/>
            <a:ext cx="4831080" cy="1558343"/>
          </a:xfrm>
          <a:ln w="57150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endParaRPr lang="en-US" sz="2800" dirty="0">
              <a:solidFill>
                <a:srgbClr val="000099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610" y="1194693"/>
            <a:ext cx="8567420" cy="269935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610" y="4053776"/>
            <a:ext cx="8567420" cy="26619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5127" y="4281681"/>
            <a:ext cx="38995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Assign your </a:t>
            </a:r>
            <a:r>
              <a:rPr lang="en-US" dirty="0">
                <a:latin typeface="Century Schoolbook" panose="02040604050505020304" pitchFamily="18" charset="0"/>
              </a:rPr>
              <a:t>Medicare to the insurance plan</a:t>
            </a:r>
          </a:p>
          <a:p>
            <a:pPr marL="342900" indent="-342900">
              <a:spcBef>
                <a:spcPts val="18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dirty="0" smtClean="0">
                <a:latin typeface="Century Schoolbook" panose="02040604050505020304" pitchFamily="18" charset="0"/>
              </a:rPr>
              <a:t>Provider bills insurance directly</a:t>
            </a:r>
          </a:p>
          <a:p>
            <a:pPr marL="342900" indent="-342900">
              <a:spcBef>
                <a:spcPts val="18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dirty="0" smtClean="0">
                <a:latin typeface="Century Schoolbook" panose="02040604050505020304" pitchFamily="18" charset="0"/>
              </a:rPr>
              <a:t>PCP/Referrals </a:t>
            </a:r>
            <a:r>
              <a:rPr lang="en-US" altLang="en-US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required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1984" y="1443837"/>
            <a:ext cx="372097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Assign your </a:t>
            </a:r>
            <a:r>
              <a:rPr lang="en-US" dirty="0">
                <a:latin typeface="Century Schoolbook" panose="02040604050505020304" pitchFamily="18" charset="0"/>
              </a:rPr>
              <a:t>Medicare to the insurance </a:t>
            </a:r>
            <a:r>
              <a:rPr lang="en-US" dirty="0" smtClean="0">
                <a:latin typeface="Century Schoolbook" panose="02040604050505020304" pitchFamily="18" charset="0"/>
              </a:rPr>
              <a:t>plan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Provider bills insurance directly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dirty="0" smtClean="0">
                <a:latin typeface="Century Schoolbook" panose="02040604050505020304" pitchFamily="18" charset="0"/>
              </a:rPr>
              <a:t>Referrals </a:t>
            </a:r>
            <a:r>
              <a:rPr lang="en-US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not required</a:t>
            </a:r>
            <a:endParaRPr lang="en-US" u="sng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79" y="5337842"/>
            <a:ext cx="2255601" cy="965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999" y="4197325"/>
            <a:ext cx="4795520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CF01"/>
              </a:buClr>
              <a:buSzPct val="60000"/>
            </a:pPr>
            <a:r>
              <a:rPr lang="en-US" sz="2800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HMO Advantage </a:t>
            </a:r>
            <a:r>
              <a:rPr lang="en-US" sz="1800" b="1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(Part C)</a:t>
            </a:r>
            <a:endParaRPr lang="en-US" b="1" u="sng" dirty="0">
              <a:solidFill>
                <a:srgbClr val="AAEFD1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FFCF01"/>
              </a:buClr>
              <a:buSzPct val="60000"/>
            </a:pPr>
            <a:r>
              <a:rPr lang="en-US" dirty="0">
                <a:solidFill>
                  <a:srgbClr val="000099"/>
                </a:solidFill>
                <a:latin typeface="Century Schoolbook" panose="02040604050505020304" pitchFamily="18" charset="0"/>
              </a:rPr>
              <a:t>Kaiser Senior Advantage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999" y="1720778"/>
            <a:ext cx="4795520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FFCF01"/>
              </a:buClr>
              <a:buSzPct val="60000"/>
            </a:pPr>
            <a:r>
              <a:rPr lang="en-US" sz="2800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PPO Advantage</a:t>
            </a:r>
            <a:r>
              <a:rPr lang="en-US" u="sng" dirty="0">
                <a:solidFill>
                  <a:srgbClr val="0070C0"/>
                </a:solidFill>
                <a:latin typeface="Century Schoolbook" panose="020406040505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latin typeface="Century Schoolbook" panose="02040604050505020304" pitchFamily="18" charset="0"/>
              </a:rPr>
              <a:t>(Part C)</a:t>
            </a:r>
            <a:endParaRPr lang="en-US" b="1" u="sng" dirty="0">
              <a:solidFill>
                <a:srgbClr val="AAEFD1">
                  <a:lumMod val="75000"/>
                </a:srgbClr>
              </a:solidFill>
              <a:latin typeface="Century Schoolbook" panose="02040604050505020304" pitchFamily="18" charset="0"/>
            </a:endParaRPr>
          </a:p>
          <a:p>
            <a:pPr lvl="0">
              <a:lnSpc>
                <a:spcPct val="90000"/>
              </a:lnSpc>
              <a:spcBef>
                <a:spcPts val="900"/>
              </a:spcBef>
              <a:buClr>
                <a:srgbClr val="FFCF01"/>
              </a:buClr>
              <a:buSzPct val="60000"/>
            </a:pPr>
            <a:r>
              <a:rPr lang="en-US" dirty="0">
                <a:solidFill>
                  <a:srgbClr val="000099"/>
                </a:solidFill>
                <a:latin typeface="Century Schoolbook" panose="02040604050505020304" pitchFamily="18" charset="0"/>
              </a:rPr>
              <a:t>UC Medicare Choice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63" y="2755009"/>
            <a:ext cx="2032432" cy="9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Choice of Physician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94747" y="1535405"/>
            <a:ext cx="482351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HMO Advantage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SzPct val="60000"/>
            </a:pPr>
            <a:r>
              <a:rPr lang="en-US" sz="2600" b="1" dirty="0" smtClean="0">
                <a:solidFill>
                  <a:srgbClr val="0066FF"/>
                </a:solidFill>
                <a:latin typeface="Century Schoolbook" panose="02040604050505020304" pitchFamily="18" charset="0"/>
              </a:rPr>
              <a:t>Kaiser </a:t>
            </a:r>
            <a:r>
              <a:rPr lang="en-US" sz="2600" b="1" dirty="0">
                <a:solidFill>
                  <a:srgbClr val="0066FF"/>
                </a:solidFill>
                <a:latin typeface="Century Schoolbook" panose="02040604050505020304" pitchFamily="18" charset="0"/>
              </a:rPr>
              <a:t>Senior Advantage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839252" y="1535405"/>
            <a:ext cx="4096786" cy="407291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latin typeface="Century Schoolbook" panose="02040604050505020304" pitchFamily="18" charset="0"/>
              </a:rPr>
              <a:t>You select PCP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latin typeface="Century Schoolbook" panose="02040604050505020304" pitchFamily="18" charset="0"/>
              </a:rPr>
              <a:t>PCP coordinates care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latin typeface="Century Schoolbook" panose="02040604050505020304" pitchFamily="18" charset="0"/>
              </a:rPr>
              <a:t>PCP refers to specialists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latin typeface="Century Schoolbook" panose="02040604050505020304" pitchFamily="18" charset="0"/>
              </a:rPr>
              <a:t>Specialists limited to </a:t>
            </a:r>
            <a:r>
              <a:rPr lang="en-US" sz="2800" dirty="0" smtClean="0">
                <a:latin typeface="Century Schoolbook" panose="02040604050505020304" pitchFamily="18" charset="0"/>
              </a:rPr>
              <a:t>medical </a:t>
            </a:r>
            <a:r>
              <a:rPr lang="en-US" sz="2800" dirty="0">
                <a:latin typeface="Century Schoolbook" panose="02040604050505020304" pitchFamily="18" charset="0"/>
              </a:rPr>
              <a:t>group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8" y="2772384"/>
            <a:ext cx="2926079" cy="15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Choice of Physician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94748" y="1535405"/>
            <a:ext cx="454450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PPO Advantage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chemeClr val="folHlink"/>
              </a:buClr>
              <a:buSzPct val="60000"/>
            </a:pPr>
            <a:r>
              <a:rPr lang="en-US" sz="2800" b="1" dirty="0" smtClean="0">
                <a:latin typeface="Century Schoolbook" panose="02040604050505020304" pitchFamily="18" charset="0"/>
              </a:rPr>
              <a:t>UC Medicare Choice</a:t>
            </a:r>
            <a:endParaRPr lang="en-US" sz="2800" b="1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487628" y="1535405"/>
            <a:ext cx="4656372" cy="346331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>
                <a:latin typeface="Century Schoolbook" panose="02040604050505020304" pitchFamily="18" charset="0"/>
              </a:rPr>
              <a:t>Do not need PCP</a:t>
            </a:r>
            <a:endParaRPr lang="en-US" sz="2800" dirty="0">
              <a:latin typeface="Century Schoolbook" panose="020406040505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>
                <a:latin typeface="Century Schoolbook" panose="02040604050505020304" pitchFamily="18" charset="0"/>
              </a:rPr>
              <a:t>Do not need referrals for specialist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>
                <a:latin typeface="Century Schoolbook" panose="02040604050505020304" pitchFamily="18" charset="0"/>
              </a:rPr>
              <a:t>May use UHC or Medicare doctors who accept Medicare assignment and willing to bill UHC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3" y="2675789"/>
            <a:ext cx="2546782" cy="17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43" y="249382"/>
            <a:ext cx="8428960" cy="669825"/>
          </a:xfrm>
        </p:spPr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/>
            </a:r>
            <a:br>
              <a:rPr lang="en-US" sz="3000" b="1" dirty="0" smtClean="0">
                <a:latin typeface="Century Schoolbook" panose="02040604050505020304" pitchFamily="18" charset="0"/>
              </a:rPr>
            </a:br>
            <a:r>
              <a:rPr lang="en-US" sz="4000" b="1" dirty="0" smtClean="0">
                <a:latin typeface="Century Schoolbook" panose="02040604050505020304" pitchFamily="18" charset="0"/>
              </a:rPr>
              <a:t>Cost of Care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59694"/>
              </p:ext>
            </p:extLst>
          </p:nvPr>
        </p:nvGraphicFramePr>
        <p:xfrm>
          <a:off x="810043" y="2344982"/>
          <a:ext cx="5693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Service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Copay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Deductible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$0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Office Visit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$20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Urgent Care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Emergency Room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$65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Outpatient Surgical Center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$100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Inpatient</a:t>
                      </a:r>
                      <a:r>
                        <a:rPr lang="en-US" sz="2400" baseline="0" dirty="0" smtClean="0">
                          <a:latin typeface="Century Schoolbook" panose="02040604050505020304" pitchFamily="18" charset="0"/>
                        </a:rPr>
                        <a:t> Hospital</a:t>
                      </a:r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Century Schoolbook" panose="02040604050505020304" pitchFamily="18" charset="0"/>
                        </a:rPr>
                        <a:t>$250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5871" y="1236587"/>
            <a:ext cx="74469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latin typeface="Century Schoolbook" panose="02040604050505020304" pitchFamily="18" charset="0"/>
              </a:rPr>
              <a:t>UC Medicare Choice</a:t>
            </a:r>
            <a:endParaRPr lang="en-US" sz="2800" b="1" dirty="0">
              <a:latin typeface="Century Schoolbook" panose="02040604050505020304" pitchFamily="18" charset="0"/>
            </a:endParaRPr>
          </a:p>
          <a:p>
            <a:r>
              <a:rPr lang="en-US" sz="2800" b="1" dirty="0">
                <a:solidFill>
                  <a:srgbClr val="0066FF"/>
                </a:solidFill>
                <a:latin typeface="Century Schoolbook" panose="02040604050505020304" pitchFamily="18" charset="0"/>
              </a:rPr>
              <a:t>Kaiser Senior Advantage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60" y="1161068"/>
            <a:ext cx="2197181" cy="602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220" y="1780419"/>
            <a:ext cx="2308121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618" y="1547794"/>
            <a:ext cx="8567420" cy="240749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UC Medicare Supplement Plans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5" y="1771765"/>
            <a:ext cx="4831080" cy="1558343"/>
          </a:xfrm>
          <a:ln w="57150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UC </a:t>
            </a:r>
            <a:r>
              <a:rPr lang="en-US" sz="2800" dirty="0">
                <a:solidFill>
                  <a:srgbClr val="000099"/>
                </a:solidFill>
                <a:latin typeface="Century Schoolbook" panose="02040604050505020304" pitchFamily="18" charset="0"/>
              </a:rPr>
              <a:t>Medicare PPO </a:t>
            </a:r>
            <a:endParaRPr lang="en-US" sz="2800" dirty="0" smtClean="0">
              <a:solidFill>
                <a:srgbClr val="000099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UC Medicare PPO w/o Rx</a:t>
            </a:r>
            <a:endParaRPr lang="en-US" sz="2800" dirty="0">
              <a:solidFill>
                <a:srgbClr val="000099"/>
              </a:solidFill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2800" dirty="0">
                <a:solidFill>
                  <a:srgbClr val="000099"/>
                </a:solidFill>
                <a:latin typeface="Century Schoolbook" panose="02040604050505020304" pitchFamily="18" charset="0"/>
              </a:rPr>
              <a:t>High Option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044" y="4179264"/>
            <a:ext cx="8118565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folHlink"/>
              </a:buClr>
              <a:buSzPct val="60000"/>
              <a:buFont typeface="+mj-lt"/>
              <a:buAutoNum type="arabicPeriod"/>
            </a:pPr>
            <a:r>
              <a:rPr lang="en-US" sz="2800" b="1" dirty="0">
                <a:latin typeface="Century Schoolbook" panose="02040604050505020304" pitchFamily="18" charset="0"/>
              </a:rPr>
              <a:t>Medicare is </a:t>
            </a:r>
            <a:r>
              <a:rPr lang="en-US" sz="2800" b="1" dirty="0" smtClean="0">
                <a:latin typeface="Century Schoolbook" panose="02040604050505020304" pitchFamily="18" charset="0"/>
              </a:rPr>
              <a:t>primary</a:t>
            </a:r>
            <a:endParaRPr lang="en-US" sz="2800" b="1" dirty="0">
              <a:latin typeface="Century Schoolbook" panose="02040604050505020304" pitchFamily="18" charset="0"/>
            </a:endParaRPr>
          </a:p>
          <a:p>
            <a:pPr marL="457200" indent="-457200" algn="ctr">
              <a:spcBef>
                <a:spcPct val="20000"/>
              </a:spcBef>
              <a:buClr>
                <a:schemeClr val="folHlink"/>
              </a:buClr>
              <a:buSzPct val="60000"/>
              <a:buFont typeface="+mj-lt"/>
              <a:buAutoNum type="arabicPeriod"/>
            </a:pPr>
            <a:r>
              <a:rPr lang="en-US" sz="2800" b="1" dirty="0" smtClean="0">
                <a:latin typeface="Century Schoolbook" panose="02040604050505020304" pitchFamily="18" charset="0"/>
              </a:rPr>
              <a:t>Anthem </a:t>
            </a:r>
            <a:r>
              <a:rPr lang="en-US" sz="2800" b="1" dirty="0">
                <a:latin typeface="Century Schoolbook" panose="02040604050505020304" pitchFamily="18" charset="0"/>
              </a:rPr>
              <a:t>is </a:t>
            </a:r>
            <a:r>
              <a:rPr lang="en-US" sz="2800" b="1" dirty="0" smtClean="0">
                <a:latin typeface="Century Schoolbook" panose="02040604050505020304" pitchFamily="18" charset="0"/>
              </a:rPr>
              <a:t>secondary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3200" b="1" dirty="0" smtClean="0">
              <a:latin typeface="Century Schoolbook" panose="02040604050505020304" pitchFamily="18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00" dirty="0" smtClean="0">
                <a:latin typeface="Century Schoolbook" panose="02040604050505020304" pitchFamily="18" charset="0"/>
              </a:rPr>
              <a:t>Provider bills Medicare, Medicare coordinates with Anthem</a:t>
            </a:r>
            <a:endParaRPr lang="en-US" sz="2800" dirty="0">
              <a:latin typeface="Century Schoolbook" panose="02040604050505020304" pitchFamily="18" charset="0"/>
            </a:endParaRPr>
          </a:p>
        </p:txBody>
      </p:sp>
      <p:pic>
        <p:nvPicPr>
          <p:cNvPr id="7" name="Picture 2" descr="Image result for anthem blue cros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7" y="1557411"/>
            <a:ext cx="2273589" cy="15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>Supplements &amp; Medicare Crossover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62" y="1440460"/>
            <a:ext cx="8440838" cy="490077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Medicare Crossover </a:t>
            </a:r>
            <a:r>
              <a:rPr lang="en-US" sz="3000" dirty="0" smtClean="0">
                <a:latin typeface="Century Schoolbook" panose="02040604050505020304" pitchFamily="18" charset="0"/>
              </a:rPr>
              <a:t>allows Medicare to electronically transfer claims to Anthem Blue Cross for secondary payment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You may receive a questionnaire from </a:t>
            </a:r>
            <a:br>
              <a:rPr lang="en-US" sz="3000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latin typeface="Century Schoolbook" panose="02040604050505020304" pitchFamily="18" charset="0"/>
              </a:rPr>
              <a:t>Anthem Blue Cross if they need additional information</a:t>
            </a:r>
          </a:p>
          <a:p>
            <a:pPr lvl="1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Call the number on the form </a:t>
            </a:r>
            <a:r>
              <a:rPr lang="en-US" dirty="0" smtClean="0">
                <a:latin typeface="Century Schoolbook" panose="02040604050505020304" pitchFamily="18" charset="0"/>
              </a:rPr>
              <a:t>– easier than trying to answer questions in writing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Choice of Physician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6" name="Rounded Rectangle 4"/>
          <p:cNvSpPr/>
          <p:nvPr/>
        </p:nvSpPr>
        <p:spPr>
          <a:xfrm>
            <a:off x="484062" y="1163315"/>
            <a:ext cx="7757413" cy="1615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457200" lvl="0" indent="-4572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rgbClr val="0070C0"/>
                </a:solidFill>
                <a:effectLst/>
                <a:latin typeface="Century Schoolbook" panose="02040604050505020304" pitchFamily="18" charset="0"/>
              </a:rPr>
              <a:t>UC Medicare PPO &amp; (</a:t>
            </a:r>
            <a:r>
              <a:rPr lang="en-US" sz="2800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w/o Rx</a:t>
            </a:r>
            <a:r>
              <a:rPr lang="en-US" sz="2800" dirty="0">
                <a:solidFill>
                  <a:srgbClr val="0070C0"/>
                </a:solidFill>
                <a:latin typeface="Century Schoolbook" panose="02040604050505020304" pitchFamily="18" charset="0"/>
              </a:rPr>
              <a:t>)</a:t>
            </a:r>
            <a:endParaRPr lang="en-US" sz="2800" kern="1200" dirty="0" smtClean="0"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  <a:p>
            <a:pPr marL="457200" lvl="0" indent="-45720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800" kern="1200" dirty="0" smtClean="0">
                <a:solidFill>
                  <a:srgbClr val="0070C0"/>
                </a:solidFill>
                <a:effectLst/>
                <a:latin typeface="Century Schoolbook" panose="02040604050505020304" pitchFamily="18" charset="0"/>
              </a:rPr>
              <a:t>High Option</a:t>
            </a:r>
            <a:endParaRPr lang="en-US" sz="2800" kern="1200" dirty="0"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2236" y="2647041"/>
            <a:ext cx="4683802" cy="40318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Anthem </a:t>
            </a:r>
            <a:r>
              <a:rPr lang="en-US" b="1" dirty="0">
                <a:solidFill>
                  <a:srgbClr val="000099"/>
                </a:solidFill>
                <a:latin typeface="Century Schoolbook" panose="02040604050505020304" pitchFamily="18" charset="0"/>
              </a:rPr>
              <a:t>or </a:t>
            </a: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non Anthem </a:t>
            </a:r>
          </a:p>
          <a:p>
            <a:pPr lvl="0"/>
            <a:r>
              <a:rPr lang="en-US" dirty="0" smtClean="0">
                <a:latin typeface="Century Schoolbook" panose="02040604050505020304" pitchFamily="18" charset="0"/>
              </a:rPr>
              <a:t>doctors </a:t>
            </a:r>
            <a:r>
              <a:rPr lang="en-US" dirty="0">
                <a:latin typeface="Century Schoolbook" panose="02040604050505020304" pitchFamily="18" charset="0"/>
              </a:rPr>
              <a:t>for </a:t>
            </a:r>
            <a:r>
              <a:rPr lang="en-US" b="1" dirty="0">
                <a:latin typeface="Century Schoolbook" panose="02040604050505020304" pitchFamily="18" charset="0"/>
              </a:rPr>
              <a:t>“</a:t>
            </a:r>
            <a:r>
              <a:rPr lang="en-US" b="1" dirty="0" smtClean="0">
                <a:latin typeface="Century Schoolbook" panose="02040604050505020304" pitchFamily="18" charset="0"/>
              </a:rPr>
              <a:t>additional services”</a:t>
            </a:r>
          </a:p>
          <a:p>
            <a:pPr marL="801688" lvl="1" indent="-344488">
              <a:buFont typeface="Wingdings" panose="05000000000000000000" pitchFamily="2" charset="2"/>
              <a:buChar char="§"/>
            </a:pPr>
            <a:r>
              <a:rPr lang="en-US" dirty="0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cupuncture</a:t>
            </a:r>
          </a:p>
          <a:p>
            <a:pPr marL="801688" lvl="1" indent="-344488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Schoolbook" panose="02040604050505020304" pitchFamily="18" charset="0"/>
              </a:rPr>
              <a:t>hearing aids</a:t>
            </a:r>
          </a:p>
          <a:p>
            <a:pPr marL="801688" lvl="1" indent="-344488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Schoolbook" panose="02040604050505020304" pitchFamily="18" charset="0"/>
              </a:rPr>
              <a:t>expenses </a:t>
            </a:r>
            <a:r>
              <a:rPr lang="en-US" dirty="0">
                <a:latin typeface="Century Schoolbook" panose="02040604050505020304" pitchFamily="18" charset="0"/>
              </a:rPr>
              <a:t>outside </a:t>
            </a:r>
            <a:r>
              <a:rPr lang="en-US" dirty="0" smtClean="0">
                <a:latin typeface="Century Schoolbook" panose="02040604050505020304" pitchFamily="18" charset="0"/>
              </a:rPr>
              <a:t>US</a:t>
            </a:r>
          </a:p>
          <a:p>
            <a:pPr marL="801688" lvl="1" indent="-344488">
              <a:buFont typeface="Wingdings" panose="05000000000000000000" pitchFamily="2" charset="2"/>
              <a:buChar char="§"/>
            </a:pPr>
            <a:r>
              <a:rPr lang="en-US" dirty="0" smtClean="0">
                <a:latin typeface="Century Schoolbook" panose="02040604050505020304" pitchFamily="18" charset="0"/>
              </a:rPr>
              <a:t>behavioral health</a:t>
            </a:r>
          </a:p>
          <a:p>
            <a:pPr lvl="1"/>
            <a:r>
              <a:rPr lang="en-US" sz="2000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*</a:t>
            </a:r>
            <a:r>
              <a:rPr lang="en-US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Additional services are not covered by Medicare but are covered by Anthem</a:t>
            </a:r>
          </a:p>
          <a:p>
            <a:pPr marL="801688" lvl="1" indent="-344488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87931" y="2647041"/>
            <a:ext cx="3819368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4488" lvl="0" indent="-344488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Medicare</a:t>
            </a:r>
            <a:r>
              <a:rPr lang="en-US" dirty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is primary insurance so you must use Medicare doctors </a:t>
            </a:r>
            <a:r>
              <a:rPr lang="en-US" dirty="0">
                <a:latin typeface="Century Schoolbook" panose="02040604050505020304" pitchFamily="18" charset="0"/>
              </a:rPr>
              <a:t>for Medicare </a:t>
            </a:r>
            <a:r>
              <a:rPr lang="en-US" dirty="0" smtClean="0">
                <a:latin typeface="Century Schoolbook" panose="02040604050505020304" pitchFamily="18" charset="0"/>
              </a:rPr>
              <a:t>services. Search Medicare doctors on </a:t>
            </a:r>
            <a:r>
              <a:rPr lang="en-US" dirty="0" smtClean="0">
                <a:solidFill>
                  <a:srgbClr val="0000FF"/>
                </a:solidFill>
                <a:latin typeface="Century Schoolbook" panose="02040604050505020304" pitchFamily="18" charset="0"/>
              </a:rPr>
              <a:t>Medicare.gov</a:t>
            </a:r>
            <a:r>
              <a:rPr lang="en-US" dirty="0" smtClean="0">
                <a:solidFill>
                  <a:srgbClr val="00B0F0"/>
                </a:solidFill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website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If you have questions…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1" y="1563255"/>
            <a:ext cx="8835160" cy="44184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RASC-</a:t>
            </a:r>
            <a:r>
              <a:rPr lang="en-US" sz="2800" b="1" dirty="0" smtClean="0">
                <a:latin typeface="Century Schoolbook" panose="02040604050505020304" pitchFamily="18" charset="0"/>
              </a:rPr>
              <a:t> 1-800-888-8267</a:t>
            </a:r>
          </a:p>
          <a:p>
            <a:pPr marL="0" indent="0">
              <a:buNone/>
            </a:pPr>
            <a:endParaRPr lang="en-US" sz="2800" b="1" u="sng" dirty="0">
              <a:solidFill>
                <a:srgbClr val="000099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Submit </a:t>
            </a: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inquiries via UCRAYS secure email</a:t>
            </a:r>
          </a:p>
          <a:p>
            <a:pPr marL="0" indent="0">
              <a:buNone/>
            </a:pPr>
            <a:r>
              <a:rPr lang="en-US" sz="2800" b="1" dirty="0" smtClean="0">
                <a:latin typeface="Century Schoolbook" panose="02040604050505020304" pitchFamily="18" charset="0"/>
              </a:rPr>
              <a:t>retirementatyourservice.ucop.edu</a:t>
            </a:r>
          </a:p>
          <a:p>
            <a:pPr marL="0" indent="0">
              <a:buNone/>
            </a:pPr>
            <a:r>
              <a:rPr lang="en-US" sz="2800" b="1" i="1" dirty="0" smtClean="0">
                <a:latin typeface="Century Schoolbook" panose="02040604050505020304" pitchFamily="18" charset="0"/>
              </a:rPr>
              <a:t>-“Getting Help with UCRAYS”</a:t>
            </a:r>
            <a:r>
              <a:rPr lang="en-US" sz="2800" b="1" dirty="0" smtClean="0">
                <a:latin typeface="Century Schoolbook" panose="02040604050505020304" pitchFamily="18" charset="0"/>
              </a:rPr>
              <a:t> on </a:t>
            </a:r>
            <a:r>
              <a:rPr lang="en-US" sz="2800" b="1" dirty="0" err="1" smtClean="0">
                <a:latin typeface="Century Schoolbook" panose="02040604050505020304" pitchFamily="18" charset="0"/>
              </a:rPr>
              <a:t>UCnet</a:t>
            </a:r>
            <a:endParaRPr lang="en-US" sz="2800" b="1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800" b="1" u="sng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UCSB </a:t>
            </a:r>
            <a:r>
              <a:rPr lang="en-US" sz="2800" b="1" u="sng" dirty="0">
                <a:solidFill>
                  <a:srgbClr val="000099"/>
                </a:solidFill>
                <a:latin typeface="Century Schoolbook" panose="02040604050505020304" pitchFamily="18" charset="0"/>
              </a:rPr>
              <a:t>Health Care Facilitator Program</a:t>
            </a:r>
          </a:p>
          <a:p>
            <a:pPr marL="0" indent="0">
              <a:buNone/>
            </a:pPr>
            <a:r>
              <a:rPr lang="en-US" sz="2800" b="1" dirty="0" smtClean="0">
                <a:latin typeface="Century Schoolbook" panose="02040604050505020304" pitchFamily="18" charset="0"/>
              </a:rPr>
              <a:t>Rebecca.Preza@hr.ucsb.edu</a:t>
            </a:r>
            <a:endParaRPr lang="en-US" sz="2800" b="1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Supplement Deductibles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259" y="1360488"/>
            <a:ext cx="8862976" cy="5144484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30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Anthem pays:</a:t>
            </a:r>
          </a:p>
          <a:p>
            <a:pPr lvl="1">
              <a:spcBef>
                <a:spcPct val="40000"/>
              </a:spcBef>
            </a:pPr>
            <a:r>
              <a:rPr lang="en-US" sz="2600" dirty="0" smtClean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Medicare Part A &amp; B deductibles</a:t>
            </a:r>
            <a:endParaRPr lang="en-US" dirty="0">
              <a:latin typeface="Century Schoolbook" panose="02040604050505020304" pitchFamily="18" charset="0"/>
            </a:endParaRPr>
          </a:p>
          <a:p>
            <a:pPr>
              <a:spcBef>
                <a:spcPct val="40000"/>
              </a:spcBef>
            </a:pPr>
            <a:r>
              <a:rPr lang="en-US" sz="3000" b="1" u="sng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You pay:</a:t>
            </a:r>
            <a:endParaRPr lang="en-US" sz="3000" b="1" u="sng" dirty="0">
              <a:solidFill>
                <a:srgbClr val="000099"/>
              </a:solidFill>
              <a:latin typeface="Century Schoolbook" panose="020406040505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b="1" dirty="0">
                <a:latin typeface="Century Schoolbook" panose="02040604050505020304" pitchFamily="18" charset="0"/>
              </a:rPr>
              <a:t>UC Medicare PPO </a:t>
            </a:r>
            <a:r>
              <a:rPr lang="en-US" dirty="0">
                <a:latin typeface="Century Schoolbook" panose="02040604050505020304" pitchFamily="18" charset="0"/>
              </a:rPr>
              <a:t>= $100 per individual/year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latin typeface="Century Schoolbook" panose="02040604050505020304" pitchFamily="18" charset="0"/>
              </a:rPr>
              <a:t>High Option </a:t>
            </a:r>
            <a:r>
              <a:rPr lang="en-US" dirty="0">
                <a:latin typeface="Century Schoolbook" panose="02040604050505020304" pitchFamily="18" charset="0"/>
              </a:rPr>
              <a:t>= $50 per </a:t>
            </a:r>
            <a:r>
              <a:rPr lang="en-US" dirty="0" smtClean="0">
                <a:latin typeface="Century Schoolbook" panose="02040604050505020304" pitchFamily="18" charset="0"/>
              </a:rPr>
              <a:t>individual/year</a:t>
            </a:r>
            <a:endParaRPr lang="en-US" b="1" dirty="0" smtClean="0">
              <a:latin typeface="Century Schoolbook" panose="020406040505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b="1" i="1" dirty="0" smtClean="0">
                <a:latin typeface="Century Schoolbook" panose="02040604050505020304" pitchFamily="18" charset="0"/>
              </a:rPr>
              <a:t>Plan deductible </a:t>
            </a:r>
            <a:r>
              <a:rPr lang="en-US" sz="2400" i="1" dirty="0" smtClean="0">
                <a:latin typeface="Century Schoolbook" panose="02040604050505020304" pitchFamily="18" charset="0"/>
              </a:rPr>
              <a:t>for services </a:t>
            </a:r>
            <a:r>
              <a:rPr lang="en-US" sz="2400" b="1" i="1" dirty="0" smtClean="0">
                <a:latin typeface="Century Schoolbook" panose="02040604050505020304" pitchFamily="18" charset="0"/>
              </a:rPr>
              <a:t>not</a:t>
            </a:r>
            <a:r>
              <a:rPr lang="en-US" sz="2400" i="1" dirty="0" smtClean="0">
                <a:latin typeface="Century Schoolbook" panose="02040604050505020304" pitchFamily="18" charset="0"/>
              </a:rPr>
              <a:t> covered by Medicare (e.g. acupuncture, hearing aids, </a:t>
            </a:r>
            <a:br>
              <a:rPr lang="en-US" sz="2400" i="1" dirty="0" smtClean="0">
                <a:latin typeface="Century Schoolbook" panose="02040604050505020304" pitchFamily="18" charset="0"/>
              </a:rPr>
            </a:br>
            <a:r>
              <a:rPr lang="en-US" sz="2400" i="1" dirty="0" smtClean="0">
                <a:latin typeface="Century Schoolbook" panose="02040604050505020304" pitchFamily="18" charset="0"/>
              </a:rPr>
              <a:t>expenses outside US, some behavioral health)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uiExpand="1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>Supplements – Office Visit Example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29369"/>
              </p:ext>
            </p:extLst>
          </p:nvPr>
        </p:nvGraphicFramePr>
        <p:xfrm>
          <a:off x="1238508" y="2419109"/>
          <a:ext cx="3206187" cy="327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76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Who pays?</a:t>
                      </a:r>
                      <a:br>
                        <a:rPr lang="en-US" sz="2600" dirty="0" smtClean="0">
                          <a:latin typeface="Century Schoolbook" panose="02040604050505020304" pitchFamily="18" charset="0"/>
                        </a:rPr>
                      </a:b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Medicare pays 80%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Anthem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pays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You pay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26"/>
          <p:cNvSpPr txBox="1">
            <a:spLocks noChangeArrowheads="1"/>
          </p:cNvSpPr>
          <p:nvPr/>
        </p:nvSpPr>
        <p:spPr bwMode="auto">
          <a:xfrm>
            <a:off x="1031721" y="1892037"/>
            <a:ext cx="477085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latin typeface="Century Schoolbook" panose="02040604050505020304" pitchFamily="18" charset="0"/>
              </a:rPr>
              <a:t>Medicare Allowable = $150</a:t>
            </a:r>
            <a:endParaRPr lang="en-US" sz="26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837586"/>
              </p:ext>
            </p:extLst>
          </p:nvPr>
        </p:nvGraphicFramePr>
        <p:xfrm>
          <a:off x="4446624" y="2421037"/>
          <a:ext cx="1363883" cy="327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PPO</a:t>
                      </a:r>
                      <a:br>
                        <a:rPr lang="en-US" sz="2600" dirty="0" smtClean="0">
                          <a:latin typeface="Century Schoolbook" panose="02040604050505020304" pitchFamily="18" charset="0"/>
                        </a:rPr>
                      </a:b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$120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$24</a:t>
                      </a:r>
                    </a:p>
                    <a:p>
                      <a:pPr algn="r"/>
                      <a:r>
                        <a:rPr lang="en-US" sz="2000" dirty="0" smtClean="0">
                          <a:solidFill>
                            <a:srgbClr val="0066FF"/>
                          </a:solidFill>
                          <a:latin typeface="Century Schoolbook" panose="02040604050505020304" pitchFamily="18" charset="0"/>
                        </a:rPr>
                        <a:t>(80%)</a:t>
                      </a:r>
                      <a:endParaRPr lang="en-US" sz="2600" dirty="0" smtClean="0">
                        <a:solidFill>
                          <a:srgbClr val="0066FF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$6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34128"/>
              </p:ext>
            </p:extLst>
          </p:nvPr>
        </p:nvGraphicFramePr>
        <p:xfrm>
          <a:off x="5807614" y="2425861"/>
          <a:ext cx="1808545" cy="327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76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High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br>
                        <a:rPr lang="en-US" sz="2600" baseline="0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Option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$120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$30</a:t>
                      </a:r>
                    </a:p>
                    <a:p>
                      <a:pPr algn="r"/>
                      <a:r>
                        <a:rPr lang="en-US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Schoolbook" panose="02040604050505020304" pitchFamily="18" charset="0"/>
                        </a:rPr>
                        <a:t>(100%)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60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$0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38508" y="5828312"/>
            <a:ext cx="6762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Medicare PPO </a:t>
            </a:r>
            <a:r>
              <a:rPr lang="en-US" dirty="0" smtClean="0"/>
              <a:t>– Anthem Pays 80%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High Option </a:t>
            </a:r>
            <a:r>
              <a:rPr lang="en-US" dirty="0" smtClean="0"/>
              <a:t>– Anthem Pays 100%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0" y="3309730"/>
            <a:ext cx="1238508" cy="576470"/>
          </a:xfrm>
          <a:prstGeom prst="right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Primary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0" y="4200351"/>
            <a:ext cx="1238508" cy="576470"/>
          </a:xfrm>
          <a:prstGeom prst="rightArrow">
            <a:avLst/>
          </a:prstGeom>
          <a:solidFill>
            <a:srgbClr val="FF99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Secondary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Supplements – Hospital Example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801768"/>
              </p:ext>
            </p:extLst>
          </p:nvPr>
        </p:nvGraphicFramePr>
        <p:xfrm>
          <a:off x="1238508" y="2442259"/>
          <a:ext cx="3206187" cy="267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190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Who pays?</a:t>
                      </a:r>
                      <a:br>
                        <a:rPr lang="en-US" sz="2600" dirty="0" smtClean="0">
                          <a:latin typeface="Century Schoolbook" panose="02040604050505020304" pitchFamily="18" charset="0"/>
                        </a:rPr>
                      </a:b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Anthem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pays</a:t>
                      </a:r>
                      <a:endParaRPr lang="en-US" sz="2600" dirty="0" smtClean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52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You pay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724963"/>
              </p:ext>
            </p:extLst>
          </p:nvPr>
        </p:nvGraphicFramePr>
        <p:xfrm>
          <a:off x="4446624" y="2432612"/>
          <a:ext cx="1525929" cy="3527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721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PPO</a:t>
                      </a:r>
                      <a:br>
                        <a:rPr lang="en-US" sz="2600" dirty="0" smtClean="0">
                          <a:latin typeface="Century Schoolbook" panose="02040604050505020304" pitchFamily="18" charset="0"/>
                        </a:rPr>
                      </a:b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442">
                <a:tc>
                  <a:txBody>
                    <a:bodyPr/>
                    <a:lstStyle/>
                    <a:p>
                      <a:pPr lvl="0" algn="r">
                        <a:spcBef>
                          <a:spcPct val="50000"/>
                        </a:spcBef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$1,408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742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$0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742">
                <a:tc>
                  <a:txBody>
                    <a:bodyPr/>
                    <a:lstStyle/>
                    <a:p>
                      <a:pPr algn="r"/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554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163269"/>
              </p:ext>
            </p:extLst>
          </p:nvPr>
        </p:nvGraphicFramePr>
        <p:xfrm>
          <a:off x="5983611" y="2430684"/>
          <a:ext cx="1808545" cy="269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2998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High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br>
                        <a:rPr lang="en-US" sz="2600" baseline="0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Option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951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$1,408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951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$0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1060"/>
          <p:cNvSpPr txBox="1">
            <a:spLocks noChangeArrowheads="1"/>
          </p:cNvSpPr>
          <p:nvPr/>
        </p:nvSpPr>
        <p:spPr bwMode="auto">
          <a:xfrm>
            <a:off x="1172493" y="1371600"/>
            <a:ext cx="73116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Century Schoolbook" panose="02040604050505020304" pitchFamily="18" charset="0"/>
              </a:rPr>
              <a:t>Stay of 1-60 </a:t>
            </a:r>
            <a:r>
              <a:rPr lang="en-US" sz="2600" b="1" dirty="0" smtClean="0">
                <a:latin typeface="Century Schoolbook" panose="02040604050505020304" pitchFamily="18" charset="0"/>
              </a:rPr>
              <a:t>days</a:t>
            </a:r>
            <a:br>
              <a:rPr lang="en-US" sz="2600" b="1" dirty="0" smtClean="0">
                <a:latin typeface="Century Schoolbook" panose="02040604050505020304" pitchFamily="18" charset="0"/>
              </a:rPr>
            </a:br>
            <a:r>
              <a:rPr lang="en-US" sz="2600" b="1" dirty="0" smtClean="0">
                <a:latin typeface="Century Schoolbook" panose="02040604050505020304" pitchFamily="18" charset="0"/>
              </a:rPr>
              <a:t>2020 Medicare Part A Deductible </a:t>
            </a:r>
            <a:r>
              <a:rPr lang="en-US" sz="2600" b="1" dirty="0">
                <a:latin typeface="Century Schoolbook" panose="02040604050505020304" pitchFamily="18" charset="0"/>
              </a:rPr>
              <a:t>= </a:t>
            </a:r>
            <a:r>
              <a:rPr lang="en-US" sz="2600" b="1" dirty="0" smtClean="0">
                <a:latin typeface="Century Schoolbook" panose="02040604050505020304" pitchFamily="18" charset="0"/>
              </a:rPr>
              <a:t>$1,408</a:t>
            </a:r>
            <a:endParaRPr lang="en-US" sz="26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1588"/>
              </p:ext>
            </p:extLst>
          </p:nvPr>
        </p:nvGraphicFramePr>
        <p:xfrm>
          <a:off x="1276668" y="5129514"/>
          <a:ext cx="6524685" cy="82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696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Medicare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 pays balance of bill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8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Supplements – Skilled Nursing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480398"/>
              </p:ext>
            </p:extLst>
          </p:nvPr>
        </p:nvGraphicFramePr>
        <p:xfrm>
          <a:off x="1296383" y="2673759"/>
          <a:ext cx="3206187" cy="269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190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Who pays for </a:t>
                      </a:r>
                      <a:br>
                        <a:rPr lang="en-US" sz="2600" b="1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21</a:t>
                      </a:r>
                      <a:r>
                        <a:rPr lang="en-US" sz="2600" b="1" baseline="30000" dirty="0" smtClean="0">
                          <a:latin typeface="Century Schoolbook" panose="02040604050505020304" pitchFamily="18" charset="0"/>
                        </a:rPr>
                        <a:t>st</a:t>
                      </a:r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 – 100</a:t>
                      </a:r>
                      <a:r>
                        <a:rPr lang="en-US" sz="2600" b="1" baseline="30000" dirty="0" smtClean="0">
                          <a:latin typeface="Century Schoolbook" panose="02040604050505020304" pitchFamily="18" charset="0"/>
                        </a:rPr>
                        <a:t>th</a:t>
                      </a:r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 day?</a:t>
                      </a:r>
                      <a:endParaRPr lang="en-US" sz="2600" b="1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Century Schoolbook" panose="02040604050505020304" pitchFamily="18" charset="0"/>
                        </a:rPr>
                        <a:t>Anthem </a:t>
                      </a:r>
                      <a:r>
                        <a:rPr lang="en-US" sz="3000" baseline="0" dirty="0" smtClean="0">
                          <a:latin typeface="Century Schoolbook" panose="02040604050505020304" pitchFamily="18" charset="0"/>
                        </a:rPr>
                        <a:t>pays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52">
                <a:tc>
                  <a:txBody>
                    <a:bodyPr/>
                    <a:lstStyle/>
                    <a:p>
                      <a:r>
                        <a:rPr lang="en-US" sz="3000" b="1" dirty="0" smtClean="0">
                          <a:latin typeface="Century Schoolbook" panose="02040604050505020304" pitchFamily="18" charset="0"/>
                        </a:rPr>
                        <a:t>You pay</a:t>
                      </a:r>
                      <a:endParaRPr lang="en-US" sz="30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429160"/>
              </p:ext>
            </p:extLst>
          </p:nvPr>
        </p:nvGraphicFramePr>
        <p:xfrm>
          <a:off x="4504499" y="2664112"/>
          <a:ext cx="2012048" cy="275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5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PPO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80%</a:t>
                      </a:r>
                    </a:p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$176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891"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entury Schoolbook" panose="02040604050505020304" pitchFamily="18" charset="0"/>
                        </a:rPr>
                        <a:t>$35.20/day</a:t>
                      </a:r>
                      <a:endParaRPr lang="en-US" sz="27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84663"/>
              </p:ext>
            </p:extLst>
          </p:nvPr>
        </p:nvGraphicFramePr>
        <p:xfrm>
          <a:off x="6527636" y="2662185"/>
          <a:ext cx="1808545" cy="2698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3989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High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</a:t>
                      </a:r>
                      <a:br>
                        <a:rPr lang="en-US" sz="2600" baseline="0" dirty="0" smtClean="0">
                          <a:latin typeface="Century Schoolbook" panose="02040604050505020304" pitchFamily="18" charset="0"/>
                        </a:rPr>
                      </a:b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Option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013">
                <a:tc>
                  <a:txBody>
                    <a:bodyPr/>
                    <a:lstStyle/>
                    <a:p>
                      <a:pPr algn="r"/>
                      <a:r>
                        <a:rPr lang="en-US" sz="2600" b="1" dirty="0" smtClean="0">
                          <a:latin typeface="Century Schoolbook" panose="02040604050505020304" pitchFamily="18" charset="0"/>
                        </a:rPr>
                        <a:t>100%</a:t>
                      </a:r>
                    </a:p>
                    <a:p>
                      <a:pPr algn="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$176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827"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latin typeface="Century Schoolbook" panose="02040604050505020304" pitchFamily="18" charset="0"/>
                        </a:rPr>
                        <a:t>$0</a:t>
                      </a:r>
                      <a:endParaRPr lang="en-US" sz="2700" b="1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21736"/>
              </p:ext>
            </p:extLst>
          </p:nvPr>
        </p:nvGraphicFramePr>
        <p:xfrm>
          <a:off x="1284790" y="5361014"/>
          <a:ext cx="7023741" cy="82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3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696">
                <a:tc>
                  <a:txBody>
                    <a:bodyPr/>
                    <a:lstStyle/>
                    <a:p>
                      <a:pPr algn="l"/>
                      <a:r>
                        <a:rPr lang="en-US" sz="2600" b="1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Medicare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</a:rPr>
                        <a:t> pays all but $176 per day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13315" y="1273028"/>
            <a:ext cx="6420347" cy="1192622"/>
            <a:chOff x="1313315" y="1273028"/>
            <a:chExt cx="6420347" cy="1192622"/>
          </a:xfrm>
        </p:grpSpPr>
        <p:sp>
          <p:nvSpPr>
            <p:cNvPr id="8" name="Text Box 1060"/>
            <p:cNvSpPr txBox="1">
              <a:spLocks noChangeArrowheads="1"/>
            </p:cNvSpPr>
            <p:nvPr/>
          </p:nvSpPr>
          <p:spPr bwMode="auto">
            <a:xfrm>
              <a:off x="1322965" y="1942430"/>
              <a:ext cx="59105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tabLst>
                  <a:tab pos="2863850" algn="l"/>
                </a:tabLst>
              </a:pPr>
              <a:r>
                <a:rPr lang="en-US" sz="2600" b="1" dirty="0" smtClean="0">
                  <a:latin typeface="Century Schoolbook" panose="02040604050505020304" pitchFamily="18" charset="0"/>
                </a:rPr>
                <a:t>21</a:t>
              </a:r>
              <a:r>
                <a:rPr lang="en-US" sz="2600" b="1" baseline="30000" dirty="0" smtClean="0">
                  <a:latin typeface="Century Schoolbook" panose="02040604050505020304" pitchFamily="18" charset="0"/>
                </a:rPr>
                <a:t>st</a:t>
              </a:r>
              <a:r>
                <a:rPr lang="en-US" sz="2600" b="1" dirty="0" smtClean="0">
                  <a:latin typeface="Century Schoolbook" panose="02040604050505020304" pitchFamily="18" charset="0"/>
                </a:rPr>
                <a:t> to 100</a:t>
              </a:r>
              <a:r>
                <a:rPr lang="en-US" sz="2600" b="1" baseline="30000" dirty="0" smtClean="0">
                  <a:latin typeface="Century Schoolbook" panose="02040604050505020304" pitchFamily="18" charset="0"/>
                </a:rPr>
                <a:t>th</a:t>
              </a:r>
              <a:r>
                <a:rPr lang="en-US" sz="2600" b="1" dirty="0" smtClean="0">
                  <a:latin typeface="Century Schoolbook" panose="02040604050505020304" pitchFamily="18" charset="0"/>
                </a:rPr>
                <a:t> day:</a:t>
              </a:r>
              <a:r>
                <a:rPr lang="en-US" sz="2600" b="1" dirty="0">
                  <a:latin typeface="Century Schoolbook" panose="02040604050505020304" pitchFamily="18" charset="0"/>
                </a:rPr>
                <a:t> </a:t>
              </a:r>
              <a:r>
                <a:rPr lang="en-US" sz="2600" dirty="0" smtClean="0">
                  <a:latin typeface="Century Schoolbook" panose="02040604050505020304" pitchFamily="18" charset="0"/>
                </a:rPr>
                <a:t>	Daily rate = $</a:t>
              </a:r>
              <a:r>
                <a:rPr lang="en-US" sz="2800" dirty="0" smtClean="0">
                  <a:latin typeface="Century Schoolbook" panose="02040604050505020304" pitchFamily="18" charset="0"/>
                </a:rPr>
                <a:t>176</a:t>
              </a:r>
              <a:endParaRPr lang="en-US" sz="2600" dirty="0">
                <a:latin typeface="Century Schoolbook" panose="02040604050505020304" pitchFamily="18" charset="0"/>
              </a:endParaRPr>
            </a:p>
          </p:txBody>
        </p:sp>
        <p:sp>
          <p:nvSpPr>
            <p:cNvPr id="9" name="Text Box 1060"/>
            <p:cNvSpPr txBox="1">
              <a:spLocks noChangeArrowheads="1"/>
            </p:cNvSpPr>
            <p:nvPr/>
          </p:nvSpPr>
          <p:spPr bwMode="auto">
            <a:xfrm>
              <a:off x="1313315" y="1273028"/>
              <a:ext cx="642034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tabLst>
                  <a:tab pos="2863850" algn="l"/>
                </a:tabLst>
              </a:pPr>
              <a:r>
                <a:rPr lang="en-US" sz="2600" b="1" dirty="0" smtClean="0">
                  <a:latin typeface="Century Schoolbook" panose="02040604050505020304" pitchFamily="18" charset="0"/>
                </a:rPr>
                <a:t>1</a:t>
              </a:r>
              <a:r>
                <a:rPr lang="en-US" sz="2600" b="1" baseline="30000" dirty="0" smtClean="0">
                  <a:latin typeface="Century Schoolbook" panose="02040604050505020304" pitchFamily="18" charset="0"/>
                </a:rPr>
                <a:t>st</a:t>
              </a:r>
              <a:r>
                <a:rPr lang="en-US" sz="2600" b="1" dirty="0" smtClean="0">
                  <a:latin typeface="Century Schoolbook" panose="02040604050505020304" pitchFamily="18" charset="0"/>
                </a:rPr>
                <a:t> to 21</a:t>
              </a:r>
              <a:r>
                <a:rPr lang="en-US" sz="2600" b="1" baseline="30000" dirty="0" smtClean="0">
                  <a:latin typeface="Century Schoolbook" panose="02040604050505020304" pitchFamily="18" charset="0"/>
                </a:rPr>
                <a:t>st</a:t>
              </a:r>
              <a:r>
                <a:rPr lang="en-US" sz="2600" b="1" dirty="0" smtClean="0">
                  <a:latin typeface="Century Schoolbook" panose="02040604050505020304" pitchFamily="18" charset="0"/>
                </a:rPr>
                <a:t> day: </a:t>
              </a:r>
              <a:r>
                <a:rPr lang="en-US" sz="2600" b="1" dirty="0">
                  <a:latin typeface="Century Schoolbook" panose="02040604050505020304" pitchFamily="18" charset="0"/>
                </a:rPr>
                <a:t> </a:t>
              </a:r>
              <a:r>
                <a:rPr lang="en-US" sz="2600" dirty="0" smtClean="0">
                  <a:latin typeface="Century Schoolbook" panose="02040604050505020304" pitchFamily="18" charset="0"/>
                </a:rPr>
                <a:t>Paid in full</a:t>
              </a:r>
              <a:r>
                <a:rPr lang="en-US" sz="2600" dirty="0">
                  <a:latin typeface="Century Schoolbook" panose="02040604050505020304" pitchFamily="18" charset="0"/>
                </a:rPr>
                <a:t> </a:t>
              </a:r>
              <a:r>
                <a:rPr lang="en-US" sz="2600" dirty="0" smtClean="0">
                  <a:latin typeface="Century Schoolbook" panose="02040604050505020304" pitchFamily="18" charset="0"/>
                </a:rPr>
                <a:t>by Medicare</a:t>
              </a:r>
              <a:endParaRPr lang="en-US" sz="2600" dirty="0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4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Schoolbook" panose="02040604050505020304" pitchFamily="18" charset="0"/>
              </a:rPr>
              <a:t>Are you traveling out of US?</a:t>
            </a:r>
          </a:p>
        </p:txBody>
      </p:sp>
      <p:graphicFrame>
        <p:nvGraphicFramePr>
          <p:cNvPr id="461877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658967"/>
              </p:ext>
            </p:extLst>
          </p:nvPr>
        </p:nvGraphicFramePr>
        <p:xfrm>
          <a:off x="470128" y="1354718"/>
          <a:ext cx="8465910" cy="5266987"/>
        </p:xfrm>
        <a:graphic>
          <a:graphicData uri="http://schemas.openxmlformats.org/drawingml/2006/table">
            <a:tbl>
              <a:tblPr/>
              <a:tblGrid>
                <a:gridCol w="414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6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Kaiser Senior Adv.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ER &amp; Urgent Care Only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UC Medicare Choice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ER/Urgent/Routine Care Copays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67251"/>
                  </a:ext>
                </a:extLst>
              </a:tr>
              <a:tr h="1438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UC Medicare PPO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$100 deductible per year 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20% of billed amount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High Option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$50 deductible per year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20% of billed amount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Schoolbook" panose="02040604050505020304" pitchFamily="18" charset="0"/>
              </a:rPr>
              <a:t>Prescription Drugs - Part D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14" y="1354137"/>
            <a:ext cx="7913896" cy="513238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700" dirty="0">
                <a:latin typeface="Century Schoolbook" panose="02040604050505020304" pitchFamily="18" charset="0"/>
              </a:rPr>
              <a:t>All </a:t>
            </a:r>
            <a:r>
              <a:rPr lang="en-US" sz="2700" dirty="0" smtClean="0">
                <a:latin typeface="Century Schoolbook" panose="02040604050505020304" pitchFamily="18" charset="0"/>
              </a:rPr>
              <a:t>Medicare plans </a:t>
            </a:r>
            <a:r>
              <a:rPr lang="en-US" sz="2700" dirty="0">
                <a:latin typeface="Century Schoolbook" panose="02040604050505020304" pitchFamily="18" charset="0"/>
              </a:rPr>
              <a:t>have </a:t>
            </a:r>
            <a:r>
              <a:rPr lang="en-US" sz="2700" dirty="0" smtClean="0">
                <a:latin typeface="Century Schoolbook" panose="02040604050505020304" pitchFamily="18" charset="0"/>
              </a:rPr>
              <a:t>Part D with the</a:t>
            </a:r>
            <a:br>
              <a:rPr lang="en-US" sz="2700" dirty="0" smtClean="0">
                <a:latin typeface="Century Schoolbook" panose="02040604050505020304" pitchFamily="18" charset="0"/>
              </a:rPr>
            </a:br>
            <a:r>
              <a:rPr lang="en-US" sz="27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exception </a:t>
            </a:r>
            <a:r>
              <a:rPr lang="en-US" sz="2700" dirty="0" smtClean="0">
                <a:latin typeface="Century Schoolbook" panose="02040604050505020304" pitchFamily="18" charset="0"/>
              </a:rPr>
              <a:t>of </a:t>
            </a:r>
            <a:r>
              <a:rPr lang="en-US" sz="2700" b="1" dirty="0" smtClean="0">
                <a:latin typeface="Century Schoolbook" panose="02040604050505020304" pitchFamily="18" charset="0"/>
              </a:rPr>
              <a:t>Medicare PPO without Rx </a:t>
            </a:r>
          </a:p>
          <a:p>
            <a:pPr>
              <a:spcBef>
                <a:spcPct val="30000"/>
              </a:spcBef>
            </a:pPr>
            <a:r>
              <a:rPr lang="en-US" sz="2700" dirty="0" smtClean="0">
                <a:latin typeface="Century Schoolbook" panose="02040604050505020304" pitchFamily="18" charset="0"/>
              </a:rPr>
              <a:t>NO </a:t>
            </a:r>
            <a:r>
              <a:rPr lang="en-US" sz="2700" dirty="0">
                <a:latin typeface="Century Schoolbook" panose="02040604050505020304" pitchFamily="18" charset="0"/>
              </a:rPr>
              <a:t>additional premium for Part </a:t>
            </a:r>
            <a:r>
              <a:rPr lang="en-US" sz="2700" dirty="0" smtClean="0">
                <a:latin typeface="Century Schoolbook" panose="02040604050505020304" pitchFamily="18" charset="0"/>
              </a:rPr>
              <a:t>D, for most </a:t>
            </a:r>
            <a:endParaRPr lang="en-US" sz="2700" dirty="0">
              <a:latin typeface="Century Schoolbook" panose="02040604050505020304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700" dirty="0">
                <a:latin typeface="Century Schoolbook" panose="02040604050505020304" pitchFamily="18" charset="0"/>
              </a:rPr>
              <a:t>Copays </a:t>
            </a:r>
          </a:p>
          <a:p>
            <a:pPr>
              <a:spcBef>
                <a:spcPct val="30000"/>
              </a:spcBef>
            </a:pPr>
            <a:r>
              <a:rPr lang="en-US" sz="2700" dirty="0" smtClean="0">
                <a:latin typeface="Century Schoolbook" panose="02040604050505020304" pitchFamily="18" charset="0"/>
              </a:rPr>
              <a:t>Some </a:t>
            </a:r>
            <a:r>
              <a:rPr lang="en-US" sz="2700" dirty="0">
                <a:latin typeface="Century Schoolbook" panose="02040604050505020304" pitchFamily="18" charset="0"/>
              </a:rPr>
              <a:t>formulary (drug list) changes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Part D – Drug Copays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613602"/>
              </p:ext>
            </p:extLst>
          </p:nvPr>
        </p:nvGraphicFramePr>
        <p:xfrm>
          <a:off x="487359" y="1097776"/>
          <a:ext cx="844867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73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UC Medicare</a:t>
                      </a: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Choice</a:t>
                      </a:r>
                      <a:endParaRPr lang="en-US" sz="2500" b="1" dirty="0" smtClean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Medicare PPO</a:t>
                      </a: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/>
                      </a:r>
                      <a:br>
                        <a:rPr lang="en-US" sz="2500" b="1" baseline="0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</a:br>
                      <a:r>
                        <a:rPr lang="en-US" sz="2500" b="1" baseline="0" dirty="0" smtClean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High Option</a:t>
                      </a:r>
                      <a:endParaRPr lang="en-US" sz="2500" b="1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75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Retail</a:t>
                      </a:r>
                      <a:r>
                        <a:rPr lang="en-US" sz="2800" b="1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(30 day)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Generic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Brand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Non-formulary</a:t>
                      </a:r>
                      <a:endParaRPr lang="en-US" sz="2600" dirty="0" smtClean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endParaRPr lang="en-US" sz="800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 smtClean="0">
                        <a:latin typeface="Century Schoolbook" panose="02040604050505020304" pitchFamily="18" charset="0"/>
                      </a:endParaRP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$5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$25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$40</a:t>
                      </a:r>
                    </a:p>
                    <a:p>
                      <a:endParaRPr lang="en-US" sz="8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 smtClean="0">
                        <a:latin typeface="Century Schoolbook" panose="02040604050505020304" pitchFamily="18" charset="0"/>
                      </a:endParaRP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$30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$45</a:t>
                      </a:r>
                    </a:p>
                    <a:p>
                      <a:endParaRPr lang="en-US" sz="8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754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Mail Order (</a:t>
                      </a:r>
                      <a:r>
                        <a:rPr lang="en-US" sz="28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90 day) 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Generic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Brand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en-US" sz="2600" dirty="0" smtClean="0">
                          <a:solidFill>
                            <a:srgbClr val="000099"/>
                          </a:solidFill>
                          <a:effectLst/>
                          <a:latin typeface="Century Schoolbook" panose="02040604050505020304" pitchFamily="18" charset="0"/>
                        </a:rPr>
                        <a:t> Non-formulary</a:t>
                      </a:r>
                      <a:endParaRPr lang="en-US" sz="2600" dirty="0" smtClean="0">
                        <a:effectLst/>
                        <a:latin typeface="Century Schoolbook" panose="02040604050505020304" pitchFamily="18" charset="0"/>
                      </a:endParaRPr>
                    </a:p>
                    <a:p>
                      <a:endParaRPr lang="en-US" sz="800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 smtClean="0">
                        <a:latin typeface="Century Schoolbook" panose="02040604050505020304" pitchFamily="18" charset="0"/>
                      </a:endParaRP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$50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$80</a:t>
                      </a:r>
                    </a:p>
                    <a:p>
                      <a:endParaRPr lang="en-US" sz="8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 smtClean="0">
                        <a:latin typeface="Century Schoolbook" panose="02040604050505020304" pitchFamily="18" charset="0"/>
                      </a:endParaRP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$20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$60</a:t>
                      </a:r>
                    </a:p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$90</a:t>
                      </a:r>
                    </a:p>
                    <a:p>
                      <a:endParaRPr lang="en-US" sz="8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476">
                <a:tc gridSpan="3">
                  <a:txBody>
                    <a:bodyPr/>
                    <a:lstStyle/>
                    <a:p>
                      <a:r>
                        <a:rPr lang="en-US" sz="2000" i="0" dirty="0" smtClean="0">
                          <a:solidFill>
                            <a:srgbClr val="000099"/>
                          </a:solidFill>
                        </a:rPr>
                        <a:t>*</a:t>
                      </a:r>
                      <a:r>
                        <a:rPr lang="en-US" sz="2000" b="1" i="0" baseline="0" dirty="0" smtClean="0">
                          <a:solidFill>
                            <a:srgbClr val="000099"/>
                          </a:solidFill>
                        </a:rPr>
                        <a:t>Kaiser Senior Advantage </a:t>
                      </a:r>
                      <a:r>
                        <a:rPr lang="en-US" sz="2000" i="0" baseline="0" dirty="0" smtClean="0">
                          <a:solidFill>
                            <a:srgbClr val="000099"/>
                          </a:solidFill>
                        </a:rPr>
                        <a:t>rates vary slightly- Retail (30 day supply) $5 generic, $25 brand. See plan documents for additional Rx costs.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5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2" y="2434166"/>
            <a:ext cx="9025247" cy="422789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entury Schoolbook" panose="02040604050505020304" pitchFamily="18" charset="0"/>
              </a:rPr>
              <a:t>- UC </a:t>
            </a:r>
            <a:r>
              <a:rPr lang="en-US" b="1" dirty="0">
                <a:latin typeface="Century Schoolbook" panose="02040604050505020304" pitchFamily="18" charset="0"/>
              </a:rPr>
              <a:t>Medicare Choice </a:t>
            </a:r>
            <a:r>
              <a:rPr lang="en-US" dirty="0">
                <a:latin typeface="Century Schoolbook" panose="02040604050505020304" pitchFamily="18" charset="0"/>
              </a:rPr>
              <a:t>&amp; </a:t>
            </a:r>
            <a:r>
              <a:rPr lang="en-US" b="1" dirty="0">
                <a:latin typeface="Century Schoolbook" panose="02040604050505020304" pitchFamily="18" charset="0"/>
              </a:rPr>
              <a:t>Kaiser</a:t>
            </a:r>
            <a:r>
              <a:rPr lang="en-US" dirty="0">
                <a:latin typeface="Century Schoolbook" panose="02040604050505020304" pitchFamily="18" charset="0"/>
              </a:rPr>
              <a:t> members: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1 card 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(medical &amp; Rx on same card</a:t>
            </a:r>
            <a:r>
              <a:rPr lang="en-US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Give provider your UC Medicare Choice/Kaiser ID card only</a:t>
            </a:r>
          </a:p>
          <a:p>
            <a:pPr marL="0" indent="0">
              <a:buNone/>
            </a:pPr>
            <a:endParaRPr lang="en-US" sz="24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 Schoolbook" panose="02040604050505020304" pitchFamily="18" charset="0"/>
              </a:rPr>
              <a:t>- Anthem PPO </a:t>
            </a:r>
            <a:r>
              <a:rPr lang="en-US" dirty="0" smtClean="0">
                <a:latin typeface="Century Schoolbook" panose="02040604050505020304" pitchFamily="18" charset="0"/>
              </a:rPr>
              <a:t>members: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2 </a:t>
            </a:r>
            <a:r>
              <a:rPr lang="en-US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cards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(1 card for medical &amp; 1 card for Rx</a:t>
            </a:r>
            <a:r>
              <a:rPr lang="en-US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Give provider your Medicare card first and Anthem card second</a:t>
            </a:r>
            <a:endParaRPr lang="en-US" sz="24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53" y="1603169"/>
            <a:ext cx="780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Schoolbook" panose="02040604050505020304" pitchFamily="18" charset="0"/>
              </a:rPr>
              <a:t>- Everyone</a:t>
            </a:r>
            <a:r>
              <a:rPr lang="en-US" sz="3200" dirty="0" smtClean="0">
                <a:latin typeface="Century Schoolbook" panose="02040604050505020304" pitchFamily="18" charset="0"/>
              </a:rPr>
              <a:t> receives a </a:t>
            </a:r>
            <a:r>
              <a:rPr lang="en-US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Medicare</a:t>
            </a:r>
            <a:r>
              <a:rPr lang="en-US" sz="3200" dirty="0" smtClean="0">
                <a:latin typeface="Century Schoolbook" panose="02040604050505020304" pitchFamily="18" charset="0"/>
              </a:rPr>
              <a:t>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Century Schoolbook" panose="02040604050505020304" pitchFamily="18" charset="0"/>
              </a:rPr>
              <a:t>Medicare PPO without Rx</a:t>
            </a:r>
            <a:endParaRPr lang="en-US" sz="40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44" y="1465162"/>
            <a:ext cx="8150466" cy="43037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Medicare allows </a:t>
            </a:r>
            <a:r>
              <a:rPr lang="en-US" sz="3000" b="1" u="sng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one</a:t>
            </a:r>
            <a:r>
              <a:rPr lang="en-US" sz="3000" b="1" dirty="0" smtClean="0">
                <a:latin typeface="Century Schoolbook" panose="02040604050505020304" pitchFamily="18" charset="0"/>
              </a:rPr>
              <a:t> Part D (Drug) plan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Retirees </a:t>
            </a:r>
            <a:r>
              <a:rPr lang="en-US" sz="3000" b="1" dirty="0" smtClean="0">
                <a:latin typeface="Century Schoolbook" panose="02040604050505020304" pitchFamily="18" charset="0"/>
              </a:rPr>
              <a:t>enrolled in a non-UC Part D </a:t>
            </a:r>
            <a:br>
              <a:rPr lang="en-US" sz="3000" b="1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latin typeface="Century Schoolbook" panose="02040604050505020304" pitchFamily="18" charset="0"/>
              </a:rPr>
              <a:t>may enroll in the Medicare PPO without Rx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Medical coverage will be provided by Medicare and Anthem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Drug coverage will be provided by the retiree’s non-UC insurance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Out-of-Pocket Maximums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8731" y="1093291"/>
            <a:ext cx="8079129" cy="1521105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>
                <a:latin typeface="Century Schoolbook" panose="02040604050505020304" pitchFamily="18" charset="0"/>
              </a:rPr>
              <a:t>After an individual pays the following amount for medical services or prescriptions drugs, the plan pays 100% of the costs for the rest of the year.</a:t>
            </a:r>
            <a:endParaRPr lang="en-US" sz="2700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257319"/>
              </p:ext>
            </p:extLst>
          </p:nvPr>
        </p:nvGraphicFramePr>
        <p:xfrm>
          <a:off x="339519" y="2520616"/>
          <a:ext cx="8557551" cy="400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215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Century Schoolbook" panose="02040604050505020304" pitchFamily="18" charset="0"/>
                        </a:rPr>
                        <a:t>Medicare Plan</a:t>
                      </a:r>
                      <a:endParaRPr lang="en-US" sz="2600" b="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atin typeface="Century Schoolbook" panose="02040604050505020304" pitchFamily="18" charset="0"/>
                        </a:rPr>
                        <a:t>Medical</a:t>
                      </a:r>
                      <a:endParaRPr lang="en-US" sz="2600" b="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smtClean="0">
                          <a:latin typeface="Century Schoolbook" panose="02040604050505020304" pitchFamily="18" charset="0"/>
                        </a:rPr>
                        <a:t>Drug</a:t>
                      </a:r>
                      <a:endParaRPr lang="en-US" sz="2600" b="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15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UC Medicare Choice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$1,500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$6,350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215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Kaiser Senior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 Advantage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$1,500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$6,350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15">
                <a:tc>
                  <a:txBody>
                    <a:bodyPr/>
                    <a:lstStyle/>
                    <a:p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UC Medicare PPO</a:t>
                      </a:r>
                      <a:r>
                        <a:rPr lang="en-US" sz="2600" baseline="0" dirty="0">
                          <a:latin typeface="Century Schoolbook" panose="02040604050505020304" pitchFamily="18" charset="0"/>
                        </a:rPr>
                        <a:t> </a:t>
                      </a:r>
                      <a:r>
                        <a:rPr lang="en-US" sz="2600" baseline="0" dirty="0" smtClean="0">
                          <a:latin typeface="Century Schoolbook" panose="02040604050505020304" pitchFamily="18" charset="0"/>
                        </a:rPr>
                        <a:t>with Rx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$1,500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$6,350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215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UC Medicare PPO w/o Rx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$1,500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NA</a:t>
                      </a:r>
                      <a:endParaRPr lang="en-US" sz="2600" dirty="0">
                        <a:latin typeface="Century Schoolbook" panose="020406040505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High Option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$1,050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latin typeface="Century Schoolbook" panose="02040604050505020304" pitchFamily="18" charset="0"/>
                        </a:rPr>
                        <a:t>$6,350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3" y="1516957"/>
            <a:ext cx="3506685" cy="3489152"/>
          </a:xfrm>
          <a:prstGeom prst="rect">
            <a:avLst/>
          </a:prstGeom>
        </p:spPr>
      </p:pic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Future of Retiree Health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199" y="1470130"/>
            <a:ext cx="5243237" cy="4708525"/>
          </a:xfrm>
        </p:spPr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UC is committed </a:t>
            </a:r>
            <a:r>
              <a:rPr lang="en-US" dirty="0">
                <a:latin typeface="Century Schoolbook" panose="02040604050505020304" pitchFamily="18" charset="0"/>
              </a:rPr>
              <a:t>to ongoing health </a:t>
            </a:r>
            <a:r>
              <a:rPr lang="en-US" dirty="0" smtClean="0">
                <a:latin typeface="Century Schoolbook" panose="02040604050505020304" pitchFamily="18" charset="0"/>
              </a:rPr>
              <a:t>benefits</a:t>
            </a:r>
          </a:p>
          <a:p>
            <a:r>
              <a:rPr lang="en-US" dirty="0">
                <a:latin typeface="Century Schoolbook" panose="02040604050505020304" pitchFamily="18" charset="0"/>
              </a:rPr>
              <a:t>Not a guaranteed </a:t>
            </a:r>
            <a:r>
              <a:rPr lang="en-US" dirty="0" smtClean="0">
                <a:latin typeface="Century Schoolbook" panose="02040604050505020304" pitchFamily="18" charset="0"/>
              </a:rPr>
              <a:t>benefit</a:t>
            </a:r>
            <a:endParaRPr lang="en-US" dirty="0">
              <a:latin typeface="Century Schoolbook" panose="020406040505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entury Schoolbook" panose="02040604050505020304" pitchFamily="18" charset="0"/>
              </a:rPr>
              <a:t>Plan </a:t>
            </a:r>
            <a:r>
              <a:rPr lang="en-US" dirty="0">
                <a:latin typeface="Century Schoolbook" panose="02040604050505020304" pitchFamily="18" charset="0"/>
              </a:rPr>
              <a:t>designs </a:t>
            </a:r>
            <a:r>
              <a:rPr lang="en-US" dirty="0" smtClean="0">
                <a:latin typeface="Century Schoolbook" panose="02040604050505020304" pitchFamily="18" charset="0"/>
              </a:rPr>
              <a:t>can change</a:t>
            </a:r>
            <a:endParaRPr lang="en-US" dirty="0">
              <a:latin typeface="Century Schoolbook" panose="020406040505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entury Schoolbook" panose="02040604050505020304" pitchFamily="18" charset="0"/>
              </a:rPr>
              <a:t>Your share of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costs may increase year over year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When to enroll in Medicare?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400175"/>
            <a:ext cx="7620000" cy="1952625"/>
          </a:xfrm>
        </p:spPr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Employees</a:t>
            </a:r>
            <a:r>
              <a:rPr lang="en-US" dirty="0" smtClean="0">
                <a:latin typeface="Century Schoolbook" panose="02040604050505020304" pitchFamily="18" charset="0"/>
              </a:rPr>
              <a:t> - Still Working</a:t>
            </a:r>
            <a:endParaRPr lang="en-US" dirty="0">
              <a:latin typeface="Century Schoolbook" panose="02040604050505020304" pitchFamily="18" charset="0"/>
            </a:endParaRPr>
          </a:p>
          <a:p>
            <a:r>
              <a:rPr lang="en-US" b="1" dirty="0" smtClean="0">
                <a:latin typeface="Century Schoolbook" panose="02040604050505020304" pitchFamily="18" charset="0"/>
              </a:rPr>
              <a:t>Retiring</a:t>
            </a:r>
            <a:r>
              <a:rPr lang="en-US" dirty="0" smtClean="0">
                <a:latin typeface="Century Schoolbook" panose="02040604050505020304" pitchFamily="18" charset="0"/>
              </a:rPr>
              <a:t> - At retirement</a:t>
            </a:r>
            <a:endParaRPr lang="en-US" dirty="0">
              <a:latin typeface="Century Schoolbook" panose="02040604050505020304" pitchFamily="18" charset="0"/>
            </a:endParaRPr>
          </a:p>
          <a:p>
            <a:r>
              <a:rPr lang="en-US" b="1" dirty="0" smtClean="0">
                <a:latin typeface="Century Schoolbook" panose="02040604050505020304" pitchFamily="18" charset="0"/>
              </a:rPr>
              <a:t>Retired</a:t>
            </a:r>
            <a:r>
              <a:rPr lang="en-US" dirty="0" smtClean="0">
                <a:latin typeface="Century Schoolbook" panose="02040604050505020304" pitchFamily="18" charset="0"/>
              </a:rPr>
              <a:t> - After retirement</a:t>
            </a:r>
          </a:p>
        </p:txBody>
      </p:sp>
      <p:pic>
        <p:nvPicPr>
          <p:cNvPr id="5" name="Picture 2" descr="New Medicare Card Bann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509" y="3786187"/>
            <a:ext cx="3574473" cy="250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Employees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320868"/>
            <a:ext cx="8131175" cy="463755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dirty="0">
                <a:latin typeface="Century Schoolbook" panose="02040604050505020304" pitchFamily="18" charset="0"/>
              </a:rPr>
              <a:t>Do </a:t>
            </a:r>
            <a:r>
              <a:rPr lang="en-US" sz="3000" u="sng" dirty="0">
                <a:solidFill>
                  <a:schemeClr val="hlink"/>
                </a:solidFill>
                <a:latin typeface="Century Schoolbook" panose="02040604050505020304" pitchFamily="18" charset="0"/>
              </a:rPr>
              <a:t>not</a:t>
            </a:r>
            <a:r>
              <a:rPr lang="en-US" sz="3000" dirty="0">
                <a:latin typeface="Century Schoolbook" panose="02040604050505020304" pitchFamily="18" charset="0"/>
              </a:rPr>
              <a:t> enroll in Medicare Part B or D</a:t>
            </a:r>
          </a:p>
          <a:p>
            <a:pPr>
              <a:spcBef>
                <a:spcPts val="1200"/>
              </a:spcBef>
            </a:pPr>
            <a:r>
              <a:rPr lang="en-US" sz="3000" dirty="0">
                <a:latin typeface="Century Schoolbook" panose="02040604050505020304" pitchFamily="18" charset="0"/>
              </a:rPr>
              <a:t>Spouse enrolled in your UC employee</a:t>
            </a:r>
            <a:r>
              <a:rPr lang="en-US" sz="3000" dirty="0">
                <a:solidFill>
                  <a:schemeClr val="hlink"/>
                </a:solidFill>
                <a:latin typeface="Century Schoolbook" panose="02040604050505020304" pitchFamily="18" charset="0"/>
              </a:rPr>
              <a:t> </a:t>
            </a:r>
            <a:r>
              <a:rPr lang="en-US" sz="3000" dirty="0">
                <a:latin typeface="Century Schoolbook" panose="02040604050505020304" pitchFamily="18" charset="0"/>
              </a:rPr>
              <a:t>medical plan does </a:t>
            </a:r>
            <a:r>
              <a:rPr lang="en-US" sz="3000" u="sng" dirty="0">
                <a:solidFill>
                  <a:schemeClr val="hlink"/>
                </a:solidFill>
                <a:latin typeface="Century Schoolbook" panose="02040604050505020304" pitchFamily="18" charset="0"/>
              </a:rPr>
              <a:t>not</a:t>
            </a:r>
            <a:r>
              <a:rPr lang="en-US" sz="3000" dirty="0">
                <a:latin typeface="Century Schoolbook" panose="02040604050505020304" pitchFamily="18" charset="0"/>
              </a:rPr>
              <a:t> need to </a:t>
            </a:r>
            <a:r>
              <a:rPr lang="en-US" sz="3000" dirty="0" smtClean="0">
                <a:latin typeface="Century Schoolbook" panose="02040604050505020304" pitchFamily="18" charset="0"/>
              </a:rPr>
              <a:t>enroll  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“</a:t>
            </a:r>
            <a:r>
              <a:rPr lang="en-US" sz="3000" dirty="0">
                <a:latin typeface="Century Schoolbook" panose="02040604050505020304" pitchFamily="18" charset="0"/>
              </a:rPr>
              <a:t>Special enrollment period” when UC employee retires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You may enroll in Part A when first eligible at age 65 – not required </a:t>
            </a:r>
            <a:r>
              <a:rPr lang="en-US" sz="30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*</a:t>
            </a:r>
            <a:endParaRPr lang="en-US" sz="30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* </a:t>
            </a:r>
            <a:r>
              <a:rPr lang="en-US" sz="28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Special considerations for </a:t>
            </a:r>
            <a:br>
              <a:rPr lang="en-US" sz="28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  Health Savings Plan and Domestic Partners</a:t>
            </a:r>
            <a:endParaRPr lang="en-US" sz="2800" dirty="0" smtClean="0">
              <a:latin typeface="Century Schoolbook" panose="020406040505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ew Medicare Card Bann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362336"/>
            <a:ext cx="3260437" cy="22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>Employees – Special Considerations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48" y="1424268"/>
            <a:ext cx="5224669" cy="430371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Health Savings Plan</a:t>
            </a:r>
            <a:endParaRPr lang="en-US" sz="2600" b="1" dirty="0" smtClean="0">
              <a:latin typeface="Century Schoolbook" panose="020406040505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800" b="1" dirty="0" smtClean="0">
                <a:latin typeface="Century Schoolbook" panose="02040604050505020304" pitchFamily="18" charset="0"/>
              </a:rPr>
              <a:t>Delay enrollment </a:t>
            </a:r>
            <a:r>
              <a:rPr lang="en-US" sz="2800" dirty="0" smtClean="0">
                <a:latin typeface="Century Schoolbook" panose="02040604050505020304" pitchFamily="18" charset="0"/>
              </a:rPr>
              <a:t>in Medicare A, B &amp; D until retirement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Please note:  </a:t>
            </a:r>
            <a:r>
              <a:rPr lang="en-US" sz="2800" dirty="0" smtClean="0">
                <a:latin typeface="Century Schoolbook" panose="02040604050505020304" pitchFamily="18" charset="0"/>
              </a:rPr>
              <a:t>If you are drawing a Social Security pension, you will automatically be enrolled in </a:t>
            </a:r>
            <a:br>
              <a:rPr lang="en-US" sz="2800" dirty="0" smtClean="0">
                <a:latin typeface="Century Schoolbook" panose="02040604050505020304" pitchFamily="18" charset="0"/>
              </a:rPr>
            </a:br>
            <a:r>
              <a:rPr lang="en-US" sz="2800" dirty="0" smtClean="0">
                <a:latin typeface="Century Schoolbook" panose="02040604050505020304" pitchFamily="18" charset="0"/>
              </a:rPr>
              <a:t>Part A at age 65 – you can’t contribute to HSA.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643865" y="2885689"/>
            <a:ext cx="1164321" cy="1226681"/>
            <a:chOff x="3849808" y="3649475"/>
            <a:chExt cx="1152836" cy="1110782"/>
          </a:xfrm>
        </p:grpSpPr>
        <p:sp>
          <p:nvSpPr>
            <p:cNvPr id="11" name="Oval 10"/>
            <p:cNvSpPr/>
            <p:nvPr/>
          </p:nvSpPr>
          <p:spPr bwMode="auto">
            <a:xfrm>
              <a:off x="3849808" y="3649475"/>
              <a:ext cx="1152836" cy="1110782"/>
            </a:xfrm>
            <a:prstGeom prst="ellipse">
              <a:avLst/>
            </a:prstGeom>
            <a:noFill/>
            <a:ln w="1778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098470" y="3878448"/>
              <a:ext cx="655511" cy="652833"/>
            </a:xfrm>
            <a:prstGeom prst="line">
              <a:avLst/>
            </a:prstGeom>
            <a:solidFill>
              <a:schemeClr val="accent1"/>
            </a:solidFill>
            <a:ln w="177800" cap="sq" cmpd="sng" algn="ctr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546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95" y="2090823"/>
            <a:ext cx="3978547" cy="284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000" b="1" dirty="0" smtClean="0">
                <a:latin typeface="Century Schoolbook" panose="02040604050505020304" pitchFamily="18" charset="0"/>
              </a:rPr>
              <a:t>Employees – Special Considerations</a:t>
            </a:r>
            <a:endParaRPr lang="en-US" sz="30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531586"/>
            <a:ext cx="5702461" cy="430371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Domestic Partners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entury Schoolbook" panose="02040604050505020304" pitchFamily="18" charset="0"/>
              </a:rPr>
              <a:t>At age 65 </a:t>
            </a:r>
            <a:r>
              <a:rPr lang="en-US" sz="2800" dirty="0">
                <a:latin typeface="Century Schoolbook" panose="02040604050505020304" pitchFamily="18" charset="0"/>
              </a:rPr>
              <a:t>c</a:t>
            </a:r>
            <a:r>
              <a:rPr lang="en-US" sz="2800" dirty="0" smtClean="0">
                <a:latin typeface="Century Schoolbook" panose="02040604050505020304" pitchFamily="18" charset="0"/>
              </a:rPr>
              <a:t>onsult Social Security about when to apply for Medicare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entury Schoolbook" panose="02040604050505020304" pitchFamily="18" charset="0"/>
              </a:rPr>
              <a:t>You may or may not have a “special enrollment period” while enrolled in employee plan</a:t>
            </a: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entury Schoolbook" panose="02040604050505020304" pitchFamily="18" charset="0"/>
              </a:rPr>
              <a:t>Eligible at Retirement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112" y="1423325"/>
            <a:ext cx="8043062" cy="482441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Apply for Medicare Part A &amp; B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Enroll online or </a:t>
            </a:r>
            <a:r>
              <a:rPr lang="en-US" sz="3000" dirty="0">
                <a:latin typeface="Century Schoolbook" panose="02040604050505020304" pitchFamily="18" charset="0"/>
              </a:rPr>
              <a:t>call Social Security office </a:t>
            </a:r>
            <a:r>
              <a:rPr lang="en-US" sz="3000" dirty="0" smtClean="0">
                <a:latin typeface="Century Schoolbook" panose="02040604050505020304" pitchFamily="18" charset="0"/>
              </a:rPr>
              <a:t/>
            </a:r>
            <a:br>
              <a:rPr lang="en-US" sz="3000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solidFill>
                  <a:schemeClr val="hlink"/>
                </a:solidFill>
                <a:latin typeface="Century Schoolbook" panose="02040604050505020304" pitchFamily="18" charset="0"/>
              </a:rPr>
              <a:t>two </a:t>
            </a:r>
            <a:r>
              <a:rPr lang="en-US" sz="3000" dirty="0">
                <a:solidFill>
                  <a:schemeClr val="hlink"/>
                </a:solidFill>
                <a:latin typeface="Century Schoolbook" panose="02040604050505020304" pitchFamily="18" charset="0"/>
              </a:rPr>
              <a:t>month before UC employee </a:t>
            </a:r>
            <a:r>
              <a:rPr lang="en-US" sz="3000" dirty="0" smtClean="0">
                <a:solidFill>
                  <a:schemeClr val="hlink"/>
                </a:solidFill>
                <a:latin typeface="Century Schoolbook" panose="02040604050505020304" pitchFamily="18" charset="0"/>
              </a:rPr>
              <a:t>retires</a:t>
            </a:r>
            <a:endParaRPr lang="en-US" sz="3000" dirty="0" smtClean="0"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Century Schoolbook" panose="02040604050505020304" pitchFamily="18" charset="0"/>
              </a:rPr>
              <a:t>RASC counselor </a:t>
            </a:r>
            <a:r>
              <a:rPr lang="en-US" sz="3000" dirty="0">
                <a:latin typeface="Century Schoolbook" panose="02040604050505020304" pitchFamily="18" charset="0"/>
              </a:rPr>
              <a:t>will </a:t>
            </a:r>
            <a:r>
              <a:rPr lang="en-US" sz="3000" dirty="0" smtClean="0">
                <a:latin typeface="Century Schoolbook" panose="02040604050505020304" pitchFamily="18" charset="0"/>
              </a:rPr>
              <a:t>send you forms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b="1" dirty="0" smtClean="0">
                <a:latin typeface="Century Schoolbook" panose="02040604050505020304" pitchFamily="18" charset="0"/>
              </a:rPr>
              <a:t>SSA form: </a:t>
            </a:r>
            <a:r>
              <a:rPr lang="en-US" sz="2600" dirty="0" smtClean="0">
                <a:latin typeface="Century Schoolbook" panose="02040604050505020304" pitchFamily="18" charset="0"/>
              </a:rPr>
              <a:t/>
            </a:r>
            <a:br>
              <a:rPr lang="en-US" sz="2600" dirty="0" smtClean="0">
                <a:latin typeface="Century Schoolbook" panose="02040604050505020304" pitchFamily="18" charset="0"/>
              </a:rPr>
            </a:br>
            <a:r>
              <a:rPr lang="en-US" sz="2600" dirty="0" smtClean="0">
                <a:latin typeface="Century Schoolbook" panose="02040604050505020304" pitchFamily="18" charset="0"/>
              </a:rPr>
              <a:t>Request </a:t>
            </a:r>
            <a:r>
              <a:rPr lang="en-US" sz="2600" dirty="0">
                <a:latin typeface="Century Schoolbook" panose="02040604050505020304" pitchFamily="18" charset="0"/>
              </a:rPr>
              <a:t>for Employment </a:t>
            </a:r>
            <a:r>
              <a:rPr lang="en-US" sz="2600" dirty="0" smtClean="0">
                <a:latin typeface="Century Schoolbook" panose="02040604050505020304" pitchFamily="18" charset="0"/>
              </a:rPr>
              <a:t>Information</a:t>
            </a:r>
          </a:p>
          <a:p>
            <a:pPr lvl="1"/>
            <a:r>
              <a:rPr lang="en-US" sz="2600" b="1" dirty="0" smtClean="0">
                <a:latin typeface="Century Schoolbook" panose="02040604050505020304" pitchFamily="18" charset="0"/>
              </a:rPr>
              <a:t>UC form:</a:t>
            </a:r>
            <a:br>
              <a:rPr lang="en-US" sz="2600" b="1" dirty="0" smtClean="0">
                <a:latin typeface="Century Schoolbook" panose="02040604050505020304" pitchFamily="18" charset="0"/>
              </a:rPr>
            </a:br>
            <a:r>
              <a:rPr lang="en-US" sz="2600" dirty="0" smtClean="0">
                <a:latin typeface="Century Schoolbook" panose="02040604050505020304" pitchFamily="18" charset="0"/>
              </a:rPr>
              <a:t>Medicare </a:t>
            </a:r>
            <a:r>
              <a:rPr lang="en-US" sz="2600" dirty="0">
                <a:latin typeface="Century Schoolbook" panose="02040604050505020304" pitchFamily="18" charset="0"/>
              </a:rPr>
              <a:t>Advantage Universal Enrollment </a:t>
            </a:r>
            <a:r>
              <a:rPr lang="en-US" sz="2600" dirty="0" smtClean="0">
                <a:latin typeface="Century Schoolbook" panose="02040604050505020304" pitchFamily="18" charset="0"/>
              </a:rPr>
              <a:t>Form</a:t>
            </a:r>
            <a:br>
              <a:rPr lang="en-US" sz="2600" dirty="0" smtClean="0">
                <a:latin typeface="Century Schoolbook" panose="02040604050505020304" pitchFamily="18" charset="0"/>
              </a:rPr>
            </a:br>
            <a:r>
              <a:rPr lang="en-US" sz="900" dirty="0" smtClean="0">
                <a:latin typeface="Century Schoolbook" panose="02040604050505020304" pitchFamily="18" charset="0"/>
              </a:rPr>
              <a:t/>
            </a:r>
            <a:br>
              <a:rPr lang="en-US" sz="900" dirty="0" smtClean="0">
                <a:latin typeface="Century Schoolbook" panose="02040604050505020304" pitchFamily="18" charset="0"/>
              </a:rPr>
            </a:br>
            <a:r>
              <a:rPr lang="en-US" sz="2600" dirty="0" smtClean="0">
                <a:latin typeface="Century Schoolbook" panose="02040604050505020304" pitchFamily="18" charset="0"/>
              </a:rPr>
              <a:t>Medicare Rx PDP </a:t>
            </a:r>
            <a:r>
              <a:rPr lang="en-US" sz="2600" dirty="0">
                <a:latin typeface="Century Schoolbook" panose="02040604050505020304" pitchFamily="18" charset="0"/>
              </a:rPr>
              <a:t>Enrollment Form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77" y="516214"/>
            <a:ext cx="1747303" cy="15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Eligible at Retirement-Process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894879"/>
              </p:ext>
            </p:extLst>
          </p:nvPr>
        </p:nvGraphicFramePr>
        <p:xfrm>
          <a:off x="94129" y="1317812"/>
          <a:ext cx="8841909" cy="275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437530"/>
              </p:ext>
            </p:extLst>
          </p:nvPr>
        </p:nvGraphicFramePr>
        <p:xfrm>
          <a:off x="94129" y="3724836"/>
          <a:ext cx="8942295" cy="289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73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Schoolbook" panose="02040604050505020304" pitchFamily="18" charset="0"/>
              </a:rPr>
              <a:t>Eligible </a:t>
            </a:r>
            <a:r>
              <a:rPr lang="en-US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after</a:t>
            </a:r>
            <a:r>
              <a:rPr lang="en-US" b="1" dirty="0">
                <a:latin typeface="Century Schoolbook" panose="02040604050505020304" pitchFamily="18" charset="0"/>
              </a:rPr>
              <a:t> Retirement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15" y="1249700"/>
            <a:ext cx="8380071" cy="4754563"/>
          </a:xfrm>
        </p:spPr>
        <p:txBody>
          <a:bodyPr/>
          <a:lstStyle/>
          <a:p>
            <a:r>
              <a:rPr lang="en-US" sz="3000" dirty="0" smtClean="0">
                <a:latin typeface="Century Schoolbook" panose="02040604050505020304" pitchFamily="18" charset="0"/>
              </a:rPr>
              <a:t>Apply for Medicare Parts </a:t>
            </a:r>
            <a:r>
              <a:rPr lang="en-US" sz="3000" dirty="0">
                <a:latin typeface="Century Schoolbook" panose="02040604050505020304" pitchFamily="18" charset="0"/>
              </a:rPr>
              <a:t>A &amp; B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Century Schoolbook" panose="02040604050505020304" pitchFamily="18" charset="0"/>
              </a:rPr>
              <a:t>Go to Social Security office or </a:t>
            </a:r>
            <a:r>
              <a:rPr lang="en-US" u="sng" dirty="0">
                <a:latin typeface="Century Schoolbook" panose="02040604050505020304" pitchFamily="18" charset="0"/>
              </a:rPr>
              <a:t>www.ssa.gov</a:t>
            </a:r>
            <a:r>
              <a:rPr lang="en-US" dirty="0">
                <a:latin typeface="Century Schoolbook" panose="02040604050505020304" pitchFamily="18" charset="0"/>
              </a:rPr>
              <a:t> about </a:t>
            </a:r>
            <a:r>
              <a:rPr lang="en-US" dirty="0">
                <a:solidFill>
                  <a:schemeClr val="hlink"/>
                </a:solidFill>
                <a:latin typeface="Century Schoolbook" panose="02040604050505020304" pitchFamily="18" charset="0"/>
              </a:rPr>
              <a:t>three months before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>
                <a:solidFill>
                  <a:schemeClr val="hlink"/>
                </a:solidFill>
                <a:latin typeface="Century Schoolbook" panose="02040604050505020304" pitchFamily="18" charset="0"/>
              </a:rPr>
              <a:t>turning 65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entury Schoolbook" panose="02040604050505020304" pitchFamily="18" charset="0"/>
              </a:rPr>
              <a:t>OR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If receiving a Social Security pension, you will get a Medicare card in the mail</a:t>
            </a:r>
          </a:p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rgbClr val="000099"/>
                </a:solidFill>
                <a:latin typeface="Century Schoolbook" panose="02040604050505020304" pitchFamily="18" charset="0"/>
              </a:rPr>
              <a:t>RASC</a:t>
            </a:r>
            <a:r>
              <a:rPr lang="en-US" sz="3000" dirty="0" smtClean="0">
                <a:latin typeface="Century Schoolbook" panose="02040604050505020304" pitchFamily="18" charset="0"/>
              </a:rPr>
              <a:t> </a:t>
            </a:r>
            <a:r>
              <a:rPr lang="en-US" sz="3000" dirty="0">
                <a:latin typeface="Century Schoolbook" panose="02040604050505020304" pitchFamily="18" charset="0"/>
              </a:rPr>
              <a:t>will mail </a:t>
            </a:r>
            <a:r>
              <a:rPr lang="en-US" sz="3000" dirty="0" smtClean="0">
                <a:latin typeface="Century Schoolbook" panose="02040604050505020304" pitchFamily="18" charset="0"/>
              </a:rPr>
              <a:t>you and family members </a:t>
            </a:r>
            <a:br>
              <a:rPr lang="en-US" sz="3000" dirty="0" smtClean="0">
                <a:latin typeface="Century Schoolbook" panose="02040604050505020304" pitchFamily="18" charset="0"/>
              </a:rPr>
            </a:br>
            <a:r>
              <a:rPr lang="en-US" sz="3000" dirty="0" smtClean="0">
                <a:latin typeface="Century Schoolbook" panose="02040604050505020304" pitchFamily="18" charset="0"/>
              </a:rPr>
              <a:t>UC forms to enroll in the UC Medicare plan</a:t>
            </a:r>
            <a:endParaRPr lang="en-US" sz="30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sz="3500" b="1" dirty="0">
                <a:latin typeface="Century Schoolbook" panose="02040604050505020304" pitchFamily="18" charset="0"/>
              </a:rPr>
              <a:t>Eligible </a:t>
            </a:r>
            <a:r>
              <a:rPr lang="en-US" sz="3500" b="1" dirty="0" smtClean="0">
                <a:latin typeface="Century Schoolbook" panose="02040604050505020304" pitchFamily="18" charset="0"/>
              </a:rPr>
              <a:t>after </a:t>
            </a:r>
            <a:r>
              <a:rPr lang="en-US" sz="3500" b="1" dirty="0">
                <a:latin typeface="Century Schoolbook" panose="02040604050505020304" pitchFamily="18" charset="0"/>
              </a:rPr>
              <a:t>Retirement-Process</a:t>
            </a:r>
            <a:endParaRPr lang="en-US" sz="35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9818"/>
              </p:ext>
            </p:extLst>
          </p:nvPr>
        </p:nvGraphicFramePr>
        <p:xfrm>
          <a:off x="94129" y="1317812"/>
          <a:ext cx="8841909" cy="275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899518"/>
              </p:ext>
            </p:extLst>
          </p:nvPr>
        </p:nvGraphicFramePr>
        <p:xfrm>
          <a:off x="94129" y="3724836"/>
          <a:ext cx="8942295" cy="289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43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Schoolbook" panose="02040604050505020304" pitchFamily="18" charset="0"/>
              </a:rPr>
              <a:t>Want to come back???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6"/>
            <a:ext cx="7573962" cy="43942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sz="3000" dirty="0" smtClean="0">
                <a:latin typeface="Century Schoolbook" panose="02040604050505020304" pitchFamily="18" charset="0"/>
              </a:rPr>
              <a:t>Returning </a:t>
            </a:r>
            <a:r>
              <a:rPr lang="en-US" sz="3000" dirty="0">
                <a:latin typeface="Century Schoolbook" panose="02040604050505020304" pitchFamily="18" charset="0"/>
              </a:rPr>
              <a:t>to work can impact how your medical plan coordinates with </a:t>
            </a:r>
            <a:r>
              <a:rPr lang="en-US" sz="3000" dirty="0" smtClean="0">
                <a:latin typeface="Century Schoolbook" panose="02040604050505020304" pitchFamily="18" charset="0"/>
              </a:rPr>
              <a:t>Medicare</a:t>
            </a:r>
          </a:p>
          <a:p>
            <a:pPr>
              <a:spcBef>
                <a:spcPct val="60000"/>
              </a:spcBef>
            </a:pPr>
            <a:r>
              <a:rPr lang="en-US" sz="3000" dirty="0">
                <a:latin typeface="Century Schoolbook" panose="02040604050505020304" pitchFamily="18" charset="0"/>
              </a:rPr>
              <a:t>Review the </a:t>
            </a:r>
            <a:r>
              <a:rPr lang="en-US" sz="3000" dirty="0">
                <a:latin typeface="Century Schoolbook" panose="02040604050505020304" pitchFamily="18" charset="0"/>
                <a:hlinkClick r:id="rId3"/>
              </a:rPr>
              <a:t>Returning to UC Employment after </a:t>
            </a:r>
            <a:r>
              <a:rPr lang="en-US" sz="3000" dirty="0" smtClean="0">
                <a:latin typeface="Century Schoolbook" panose="02040604050505020304" pitchFamily="18" charset="0"/>
                <a:hlinkClick r:id="rId3"/>
              </a:rPr>
              <a:t>Retirement</a:t>
            </a:r>
            <a:r>
              <a:rPr lang="en-US" sz="3000" dirty="0" smtClean="0">
                <a:latin typeface="Century Schoolbook" panose="02040604050505020304" pitchFamily="18" charset="0"/>
              </a:rPr>
              <a:t> factsheet</a:t>
            </a:r>
            <a:endParaRPr lang="en-US" sz="3000" dirty="0">
              <a:latin typeface="Century Schoolbook" panose="02040604050505020304" pitchFamily="18" charset="0"/>
            </a:endParaRPr>
          </a:p>
          <a:p>
            <a:pPr>
              <a:spcBef>
                <a:spcPct val="60000"/>
              </a:spcBef>
            </a:pP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3076" name="Picture 4" descr="Image result for 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3394076"/>
            <a:ext cx="8251826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7488"/>
            <a:ext cx="8001000" cy="749300"/>
          </a:xfrm>
        </p:spPr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Web Resources</a:t>
            </a:r>
            <a:endParaRPr lang="en-US" b="1" i="1" dirty="0">
              <a:latin typeface="Century Schoolbook" panose="02040604050505020304" pitchFamily="18" charset="0"/>
            </a:endParaRP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226916"/>
            <a:ext cx="7772400" cy="5231757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entury Schoolbook" panose="02040604050505020304" pitchFamily="18" charset="0"/>
                <a:hlinkClick r:id="rId2"/>
              </a:rPr>
              <a:t>https</a:t>
            </a:r>
            <a:r>
              <a:rPr lang="en-US" sz="2400" dirty="0">
                <a:latin typeface="Century Schoolbook" panose="02040604050505020304" pitchFamily="18" charset="0"/>
                <a:hlinkClick r:id="rId2"/>
              </a:rPr>
              <a:t>://</a:t>
            </a:r>
            <a:r>
              <a:rPr lang="en-US" sz="2400" dirty="0" smtClean="0">
                <a:latin typeface="Century Schoolbook" panose="02040604050505020304" pitchFamily="18" charset="0"/>
                <a:hlinkClick r:id="rId2"/>
              </a:rPr>
              <a:t>retirementatyourservice.ucop.edu/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UCRAYS</a:t>
            </a:r>
          </a:p>
          <a:p>
            <a:pPr>
              <a:buNone/>
            </a:pPr>
            <a:endParaRPr lang="en-US" sz="1100" dirty="0" smtClean="0">
              <a:solidFill>
                <a:schemeClr val="tx2"/>
              </a:solidFill>
              <a:latin typeface="Century Schoolbook" panose="02040604050505020304" pitchFamily="18" charset="0"/>
              <a:hlinkClick r:id="rId3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  <a:hlinkClick r:id="rId3"/>
              </a:rPr>
              <a:t>http</a:t>
            </a:r>
            <a:r>
              <a:rPr lang="en-US" sz="2400" dirty="0">
                <a:solidFill>
                  <a:schemeClr val="tx2"/>
                </a:solidFill>
                <a:latin typeface="Century Schoolbook" panose="02040604050505020304" pitchFamily="18" charset="0"/>
                <a:hlinkClick r:id="rId3"/>
              </a:rPr>
              <a:t>://</a:t>
            </a: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  <a:hlinkClick r:id="rId3"/>
              </a:rPr>
              <a:t>ucnet.universityofcalifornia.edu</a:t>
            </a: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 -</a:t>
            </a:r>
            <a:r>
              <a:rPr lang="en-US" sz="2400" b="1" dirty="0" err="1" smtClean="0">
                <a:solidFill>
                  <a:schemeClr val="tx2"/>
                </a:solidFill>
                <a:latin typeface="Century Schoolbook" panose="02040604050505020304" pitchFamily="18" charset="0"/>
              </a:rPr>
              <a:t>UCnet</a:t>
            </a:r>
            <a:endParaRPr lang="en-US" sz="2400" dirty="0" smtClean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Complete Guide to Retirement Benefits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Retirement </a:t>
            </a:r>
            <a:r>
              <a:rPr lang="en-US" sz="2400" dirty="0">
                <a:latin typeface="Century Schoolbook" panose="02040604050505020304" pitchFamily="18" charset="0"/>
              </a:rPr>
              <a:t>Handbook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latin typeface="Century Schoolbook" panose="02040604050505020304" pitchFamily="18" charset="0"/>
                <a:hlinkClick r:id="rId4"/>
              </a:rPr>
              <a:t>http</a:t>
            </a:r>
            <a:r>
              <a:rPr lang="en-US" sz="2400" dirty="0">
                <a:latin typeface="Century Schoolbook" panose="02040604050505020304" pitchFamily="18" charset="0"/>
                <a:hlinkClick r:id="rId4"/>
              </a:rPr>
              <a:t>://</a:t>
            </a:r>
            <a:r>
              <a:rPr lang="en-US" sz="2400" dirty="0" smtClean="0">
                <a:latin typeface="Century Schoolbook" panose="02040604050505020304" pitchFamily="18" charset="0"/>
                <a:hlinkClick r:id="rId4"/>
              </a:rPr>
              <a:t>www.ssa.gov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Social Security Admin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latin typeface="Century Schoolbook" panose="02040604050505020304" pitchFamily="18" charset="0"/>
              </a:rPr>
              <a:t>Apply </a:t>
            </a:r>
            <a:r>
              <a:rPr lang="en-US" sz="2400" dirty="0">
                <a:latin typeface="Century Schoolbook" panose="02040604050505020304" pitchFamily="18" charset="0"/>
              </a:rPr>
              <a:t>for Medicare Benefits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latin typeface="Century Schoolbook" panose="02040604050505020304" pitchFamily="18" charset="0"/>
                <a:hlinkClick r:id="rId5"/>
              </a:rPr>
              <a:t>http</a:t>
            </a:r>
            <a:r>
              <a:rPr lang="en-US" sz="2400" dirty="0">
                <a:latin typeface="Century Schoolbook" panose="02040604050505020304" pitchFamily="18" charset="0"/>
                <a:hlinkClick r:id="rId5"/>
              </a:rPr>
              <a:t>://</a:t>
            </a:r>
            <a:r>
              <a:rPr lang="en-US" sz="2400" dirty="0" smtClean="0">
                <a:latin typeface="Century Schoolbook" panose="02040604050505020304" pitchFamily="18" charset="0"/>
                <a:hlinkClick r:id="rId5"/>
              </a:rPr>
              <a:t>www.medicare.gov</a:t>
            </a:r>
            <a:r>
              <a:rPr lang="en-US" sz="2400" dirty="0" smtClean="0">
                <a:latin typeface="Century Schoolbook" panose="02040604050505020304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entury Schoolbook" panose="02040604050505020304" pitchFamily="18" charset="0"/>
              </a:rPr>
              <a:t>Medicare</a:t>
            </a:r>
            <a:endParaRPr lang="en-US" sz="2400" b="1" dirty="0">
              <a:solidFill>
                <a:schemeClr val="tx2"/>
              </a:solidFill>
              <a:latin typeface="Century Schoolbook" panose="02040604050505020304" pitchFamily="18" charset="0"/>
            </a:endParaRP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Original </a:t>
            </a:r>
            <a:r>
              <a:rPr lang="en-US" sz="2400" dirty="0">
                <a:latin typeface="Century Schoolbook" panose="02040604050505020304" pitchFamily="18" charset="0"/>
              </a:rPr>
              <a:t>Medicare coverage and </a:t>
            </a:r>
            <a:r>
              <a:rPr lang="en-US" sz="2400" dirty="0" smtClean="0">
                <a:latin typeface="Century Schoolbook" panose="02040604050505020304" pitchFamily="18" charset="0"/>
              </a:rPr>
              <a:t>publications</a:t>
            </a:r>
          </a:p>
          <a:p>
            <a:r>
              <a:rPr lang="en-US" sz="2400" dirty="0" smtClean="0">
                <a:latin typeface="Century Schoolbook" panose="02040604050505020304" pitchFamily="18" charset="0"/>
              </a:rPr>
              <a:t>“Your Medicare Benefits” booklet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Eligibility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lig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69" y="2269619"/>
            <a:ext cx="6120462" cy="357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39" y="190769"/>
            <a:ext cx="7793038" cy="749300"/>
          </a:xfrm>
        </p:spPr>
        <p:txBody>
          <a:bodyPr/>
          <a:lstStyle/>
          <a:p>
            <a:pPr algn="ctr"/>
            <a:r>
              <a:rPr lang="en-US" dirty="0" smtClean="0"/>
              <a:t>Medicare Forms for RASC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58" y="1436916"/>
            <a:ext cx="8686799" cy="513805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  <a:latin typeface="Century Schoolbook" panose="02040604050505020304" pitchFamily="18" charset="0"/>
              </a:rPr>
              <a:t>Kaiser </a:t>
            </a:r>
            <a:r>
              <a:rPr lang="en-US" sz="2800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HMO</a:t>
            </a:r>
            <a:r>
              <a:rPr lang="en-US" sz="2800" dirty="0" err="1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Kaiser</a:t>
            </a:r>
            <a:r>
              <a:rPr lang="en-US" sz="2800" dirty="0">
                <a:solidFill>
                  <a:srgbClr val="0070C0"/>
                </a:solidFill>
                <a:latin typeface="Century Schoolbook" panose="02040604050505020304" pitchFamily="18" charset="0"/>
              </a:rPr>
              <a:t> Senior Advantage</a:t>
            </a:r>
            <a:r>
              <a:rPr lang="en-US" sz="2800" dirty="0">
                <a:latin typeface="Century Schoolbook" panose="020406040505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66FF"/>
                </a:solidFill>
                <a:latin typeface="Century Schoolbook" panose="02040604050505020304" pitchFamily="18" charset="0"/>
              </a:rPr>
              <a:t>UBEN </a:t>
            </a:r>
            <a:r>
              <a:rPr lang="en-US" sz="2800" b="1" dirty="0" smtClean="0">
                <a:solidFill>
                  <a:srgbClr val="0066FF"/>
                </a:solidFill>
                <a:latin typeface="Century Schoolbook" panose="02040604050505020304" pitchFamily="18" charset="0"/>
              </a:rPr>
              <a:t>127</a:t>
            </a:r>
            <a:endParaRPr lang="en-US" sz="28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entury Schoolbook" panose="02040604050505020304" pitchFamily="18" charset="0"/>
              </a:rPr>
              <a:t>UC Blue &amp; Gold HMO</a:t>
            </a:r>
            <a:r>
              <a:rPr lang="en-US" sz="2800" dirty="0" smtClean="0">
                <a:latin typeface="Century Schoolbook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Century Schoolbook" panose="02040604050505020304" pitchFamily="18" charset="0"/>
              </a:rPr>
              <a:t>UC </a:t>
            </a:r>
            <a:r>
              <a:rPr lang="en-US" sz="2800" dirty="0" smtClean="0">
                <a:latin typeface="Century Schoolbook" panose="02040604050505020304" pitchFamily="18" charset="0"/>
              </a:rPr>
              <a:t>Medicare </a:t>
            </a:r>
            <a:r>
              <a:rPr lang="en-US" sz="2800" dirty="0" smtClean="0">
                <a:latin typeface="Century Schoolbook" panose="02040604050505020304" pitchFamily="18" charset="0"/>
              </a:rPr>
              <a:t>Choice </a:t>
            </a:r>
          </a:p>
          <a:p>
            <a:pPr marL="0" indent="0" algn="ctr">
              <a:buNone/>
            </a:pPr>
            <a:r>
              <a:rPr lang="en-US" b="1" dirty="0" smtClean="0">
                <a:latin typeface="Century Schoolbook" panose="02040604050505020304" pitchFamily="18" charset="0"/>
              </a:rPr>
              <a:t>UBEN 121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66FF"/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UC Care/HSP/</a:t>
            </a:r>
            <a:r>
              <a:rPr lang="en-US" sz="28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Core</a:t>
            </a:r>
            <a:r>
              <a:rPr lang="en-US" sz="2800" dirty="0" err="1" smtClean="0">
                <a:solidFill>
                  <a:srgbClr val="00206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err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UC</a:t>
            </a:r>
            <a:r>
              <a:rPr lang="en-US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Medicare </a:t>
            </a:r>
            <a:r>
              <a:rPr lang="en-US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PPO</a:t>
            </a:r>
            <a:r>
              <a:rPr lang="en-US" sz="2800" dirty="0" smtClean="0">
                <a:latin typeface="Century Schoolbook" panose="02040604050505020304" pitchFamily="18" charset="0"/>
              </a:rPr>
              <a:t> 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UBEN 123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5">
                  <a:lumMod val="25000"/>
                </a:schemeClr>
              </a:solidFill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Century Schoolbook" panose="02040604050505020304" pitchFamily="18" charset="0"/>
              </a:rPr>
              <a:t>     </a:t>
            </a:r>
            <a:r>
              <a:rPr lang="en-US" sz="1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F</a:t>
            </a:r>
            <a:r>
              <a:rPr lang="en-US" sz="1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orms available </a:t>
            </a:r>
            <a:r>
              <a:rPr lang="en-US" sz="1800" b="1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on </a:t>
            </a:r>
            <a:r>
              <a:rPr lang="en-US" sz="1800" b="1" i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UCnet</a:t>
            </a:r>
            <a:endParaRPr lang="en-US" sz="18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Resources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1423687"/>
            <a:ext cx="8568159" cy="52914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entury Schoolbook" panose="02040604050505020304" pitchFamily="18" charset="0"/>
              </a:rPr>
              <a:t>UC Retirement At Your Service (UCRAYS)</a:t>
            </a: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Register with UCRAYS via </a:t>
            </a:r>
            <a:r>
              <a:rPr lang="en-US" dirty="0" err="1" smtClean="0">
                <a:latin typeface="Century Schoolbook" panose="02040604050505020304" pitchFamily="18" charset="0"/>
              </a:rPr>
              <a:t>UCnet</a:t>
            </a:r>
            <a:endParaRPr lang="en-US" dirty="0" smtClean="0">
              <a:latin typeface="Century Schoolbook" panose="02040604050505020304" pitchFamily="18" charset="0"/>
            </a:endParaRP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Submit retirement forms via secure email or</a:t>
            </a:r>
          </a:p>
          <a:p>
            <a:pPr lvl="1"/>
            <a:r>
              <a:rPr lang="en-US" b="1" dirty="0" err="1" smtClean="0">
                <a:latin typeface="Century Schoolbook" panose="02040604050505020304" pitchFamily="18" charset="0"/>
              </a:rPr>
              <a:t>Ph</a:t>
            </a:r>
            <a:r>
              <a:rPr lang="en-US" b="1" dirty="0" smtClean="0">
                <a:latin typeface="Century Schoolbook" panose="02040604050505020304" pitchFamily="18" charset="0"/>
              </a:rPr>
              <a:t>#: 1-800-888-8267</a:t>
            </a:r>
          </a:p>
          <a:p>
            <a:pPr lvl="1"/>
            <a:r>
              <a:rPr lang="en-US" b="1" dirty="0">
                <a:latin typeface="Century Schoolbook" panose="02040604050505020304" pitchFamily="18" charset="0"/>
              </a:rPr>
              <a:t>Fax#: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b="1" dirty="0" smtClean="0">
                <a:latin typeface="Century Schoolbook" panose="02040604050505020304" pitchFamily="18" charset="0"/>
              </a:rPr>
              <a:t>1-800-792-5178</a:t>
            </a:r>
            <a:endParaRPr lang="en-US" b="1" dirty="0">
              <a:latin typeface="Century Schoolbook" panose="020406040505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entury Schoolbook" panose="02040604050505020304" pitchFamily="18" charset="0"/>
              </a:rPr>
              <a:t>Health Care Facilitator- </a:t>
            </a:r>
            <a:r>
              <a:rPr lang="en-US" sz="2800" dirty="0" smtClean="0">
                <a:latin typeface="Century Schoolbook" panose="02040604050505020304" pitchFamily="18" charset="0"/>
              </a:rPr>
              <a:t>Rebecca Preza</a:t>
            </a:r>
            <a:endParaRPr lang="en-US" sz="2800" dirty="0">
              <a:latin typeface="Century Schoolbook" panose="02040604050505020304" pitchFamily="18" charset="0"/>
            </a:endParaRP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Retiree health </a:t>
            </a:r>
            <a:r>
              <a:rPr lang="en-US" dirty="0">
                <a:latin typeface="Century Schoolbook" panose="02040604050505020304" pitchFamily="18" charset="0"/>
              </a:rPr>
              <a:t>i</a:t>
            </a:r>
            <a:r>
              <a:rPr lang="en-US" dirty="0" smtClean="0">
                <a:latin typeface="Century Schoolbook" panose="02040604050505020304" pitchFamily="18" charset="0"/>
              </a:rPr>
              <a:t>nsurance questions</a:t>
            </a:r>
          </a:p>
          <a:p>
            <a:pPr lvl="1"/>
            <a:r>
              <a:rPr lang="en-US" dirty="0" smtClean="0">
                <a:latin typeface="Century Schoolbook" panose="02040604050505020304" pitchFamily="18" charset="0"/>
              </a:rPr>
              <a:t>Medicare Coordination</a:t>
            </a:r>
            <a:endParaRPr lang="en-US" dirty="0">
              <a:latin typeface="Century Schoolbook" panose="02040604050505020304" pitchFamily="18" charset="0"/>
            </a:endParaRPr>
          </a:p>
          <a:p>
            <a:pPr lvl="1"/>
            <a:r>
              <a:rPr lang="en-US" dirty="0" smtClean="0">
                <a:latin typeface="Century Schoolbook" panose="02040604050505020304" pitchFamily="18" charset="0"/>
                <a:hlinkClick r:id="rId2"/>
              </a:rPr>
              <a:t>rebecca.preza@hr.ucsb.edu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Schoolbook" panose="02040604050505020304" pitchFamily="18" charset="0"/>
              </a:rPr>
              <a:t>Questions</a:t>
            </a:r>
            <a:endParaRPr lang="en-US" b="1" dirty="0">
              <a:latin typeface="Century Schoolbook" panose="02040604050505020304" pitchFamily="18" charset="0"/>
            </a:endParaRPr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endParaRPr lang="en-US" sz="9600"/>
          </a:p>
        </p:txBody>
      </p:sp>
      <p:pic>
        <p:nvPicPr>
          <p:cNvPr id="4098" name="Picture 2" descr="Image result for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6213"/>
            <a:ext cx="742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>
                <a:latin typeface="Century Schoolbook" panose="02040604050505020304" pitchFamily="18" charset="0"/>
              </a:rPr>
              <a:t>Eligibility for Health Benefits</a:t>
            </a:r>
            <a:endParaRPr lang="en-US" sz="35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31" y="1648483"/>
            <a:ext cx="8744504" cy="350944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b="1" dirty="0" smtClean="0">
                <a:latin typeface="Century Schoolbook" panose="02040604050505020304" pitchFamily="18" charset="0"/>
              </a:rPr>
              <a:t>Enrolled</a:t>
            </a:r>
            <a:r>
              <a:rPr lang="en-US" sz="2800" dirty="0" smtClean="0">
                <a:latin typeface="Century Schoolbook" panose="02040604050505020304" pitchFamily="18" charset="0"/>
              </a:rPr>
              <a:t> or </a:t>
            </a:r>
            <a:r>
              <a:rPr lang="en-US" sz="2800" b="1" dirty="0" smtClean="0">
                <a:latin typeface="Century Schoolbook" panose="02040604050505020304" pitchFamily="18" charset="0"/>
              </a:rPr>
              <a:t>eligible</a:t>
            </a:r>
            <a:r>
              <a:rPr lang="en-US" sz="2800" dirty="0" smtClean="0">
                <a:latin typeface="Century Schoolbook" panose="02040604050505020304" pitchFamily="18" charset="0"/>
              </a:rPr>
              <a:t> to be enrolled in UC employee health coverage at retirement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Century Schoolbook" panose="02040604050505020304" pitchFamily="18" charset="0"/>
              </a:rPr>
              <a:t>Elect a </a:t>
            </a:r>
            <a:r>
              <a:rPr lang="en-US" sz="2800" b="1" dirty="0" smtClean="0">
                <a:latin typeface="Century Schoolbook" panose="02040604050505020304" pitchFamily="18" charset="0"/>
              </a:rPr>
              <a:t>monthly </a:t>
            </a:r>
            <a:r>
              <a:rPr lang="en-US" sz="2800" b="1" dirty="0">
                <a:latin typeface="Century Schoolbook" panose="02040604050505020304" pitchFamily="18" charset="0"/>
              </a:rPr>
              <a:t>retirement </a:t>
            </a:r>
            <a:r>
              <a:rPr lang="en-US" sz="2800" b="1" dirty="0" smtClean="0">
                <a:latin typeface="Century Schoolbook" panose="02040604050505020304" pitchFamily="18" charset="0"/>
              </a:rPr>
              <a:t>income.</a:t>
            </a:r>
            <a:endParaRPr lang="en-US" sz="2800" b="1" dirty="0">
              <a:latin typeface="Century Schoolbook" panose="020406040505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Century Schoolbook" panose="02040604050505020304" pitchFamily="18" charset="0"/>
              </a:rPr>
              <a:t>10 </a:t>
            </a:r>
            <a:r>
              <a:rPr lang="en-US" sz="2800" b="1" dirty="0">
                <a:latin typeface="Century Schoolbook" panose="02040604050505020304" pitchFamily="18" charset="0"/>
              </a:rPr>
              <a:t>or more </a:t>
            </a:r>
            <a:r>
              <a:rPr lang="en-US" sz="2800" dirty="0">
                <a:latin typeface="Century Schoolbook" panose="02040604050505020304" pitchFamily="18" charset="0"/>
              </a:rPr>
              <a:t>years of UCRP service credit for medical and </a:t>
            </a:r>
            <a:r>
              <a:rPr lang="en-US" sz="2800" dirty="0" smtClean="0">
                <a:latin typeface="Century Schoolbook" panose="02040604050505020304" pitchFamily="18" charset="0"/>
              </a:rPr>
              <a:t>dental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latin typeface="Century Schoolbook" panose="02040604050505020304" pitchFamily="18" charset="0"/>
              </a:rPr>
              <a:t>Elect to continue </a:t>
            </a:r>
            <a:r>
              <a:rPr lang="en-US" sz="2800" dirty="0">
                <a:latin typeface="Century Schoolbook" panose="02040604050505020304" pitchFamily="18" charset="0"/>
              </a:rPr>
              <a:t>coverage </a:t>
            </a:r>
            <a:r>
              <a:rPr lang="en-US" sz="2800" b="1" dirty="0">
                <a:latin typeface="Century Schoolbook" panose="02040604050505020304" pitchFamily="18" charset="0"/>
              </a:rPr>
              <a:t>or suspend </a:t>
            </a:r>
            <a:r>
              <a:rPr lang="en-US" sz="2800" dirty="0">
                <a:latin typeface="Century Schoolbook" panose="02040604050505020304" pitchFamily="18" charset="0"/>
              </a:rPr>
              <a:t>at the time of </a:t>
            </a:r>
            <a:r>
              <a:rPr lang="en-US" sz="2800" dirty="0" smtClean="0">
                <a:latin typeface="Century Schoolbook" panose="02040604050505020304" pitchFamily="18" charset="0"/>
              </a:rPr>
              <a:t>retirement</a:t>
            </a:r>
          </a:p>
          <a:p>
            <a:pPr>
              <a:spcBef>
                <a:spcPts val="1800"/>
              </a:spcBef>
            </a:pPr>
            <a:endParaRPr lang="en-US" sz="2800" dirty="0" smtClean="0">
              <a:latin typeface="Century Schoolbook" panose="020406040505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800" b="1" dirty="0" smtClean="0"/>
          </a:p>
          <a:p>
            <a:pPr>
              <a:spcBef>
                <a:spcPts val="1800"/>
              </a:spcBef>
            </a:pPr>
            <a:endParaRPr lang="en-US" sz="2400" dirty="0"/>
          </a:p>
          <a:p>
            <a:pPr>
              <a:spcBef>
                <a:spcPts val="1800"/>
              </a:spcBef>
            </a:pP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05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Designs\Contemporary.pot</Template>
  <TotalTime>72628</TotalTime>
  <Words>4232</Words>
  <Application>Microsoft Office PowerPoint</Application>
  <PresentationFormat>On-screen Show (4:3)</PresentationFormat>
  <Paragraphs>662</Paragraphs>
  <Slides>82</Slides>
  <Notes>30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Arial Rounded MT Bold</vt:lpstr>
      <vt:lpstr>Calibri</vt:lpstr>
      <vt:lpstr>Century Schoolbook</vt:lpstr>
      <vt:lpstr>Tahoma</vt:lpstr>
      <vt:lpstr>Wingdings</vt:lpstr>
      <vt:lpstr>Blends</vt:lpstr>
      <vt:lpstr>Custom Design</vt:lpstr>
      <vt:lpstr>1_Custom Design</vt:lpstr>
      <vt:lpstr>Preparing for Retirement: UC Retiree Health Insurance</vt:lpstr>
      <vt:lpstr>PowerPoint Presentation</vt:lpstr>
      <vt:lpstr>Topics </vt:lpstr>
      <vt:lpstr>Emeriti &amp; Retiree Associations </vt:lpstr>
      <vt:lpstr>PowerPoint Presentation</vt:lpstr>
      <vt:lpstr>If you have questions…</vt:lpstr>
      <vt:lpstr>Future of Retiree Health</vt:lpstr>
      <vt:lpstr>Eligibility</vt:lpstr>
      <vt:lpstr>Eligibility for Health Benefits</vt:lpstr>
      <vt:lpstr>Eligibility for Health Benefits cont’d</vt:lpstr>
      <vt:lpstr>Retiree Health Insurance Eligibility</vt:lpstr>
      <vt:lpstr>FAQs</vt:lpstr>
      <vt:lpstr>Who can answer retirement questions?</vt:lpstr>
      <vt:lpstr>When does retiree insurance start?</vt:lpstr>
      <vt:lpstr>What happens to my family when  I enroll in Medicare?</vt:lpstr>
      <vt:lpstr>When may I change plans?</vt:lpstr>
      <vt:lpstr>If I suspend, when can I reenroll?</vt:lpstr>
      <vt:lpstr>Do dental and vision continue?</vt:lpstr>
      <vt:lpstr>Dental</vt:lpstr>
      <vt:lpstr>Vision with VSP </vt:lpstr>
      <vt:lpstr>Plan Options</vt:lpstr>
      <vt:lpstr>Types of Medical Plans</vt:lpstr>
      <vt:lpstr>Medical Plans</vt:lpstr>
      <vt:lpstr>Transition to Medicare</vt:lpstr>
      <vt:lpstr>Behavioral Health</vt:lpstr>
      <vt:lpstr>Behavioral Health Providers</vt:lpstr>
      <vt:lpstr>Behavioral Health Providers</vt:lpstr>
      <vt:lpstr>Moving? LIVING in the US </vt:lpstr>
      <vt:lpstr>Moving? LIVING outside the US </vt:lpstr>
      <vt:lpstr>Via Benefits – Out of CA</vt:lpstr>
      <vt:lpstr>Via Benefits – Enrollment</vt:lpstr>
      <vt:lpstr>Eligibility &amp; Costs</vt:lpstr>
      <vt:lpstr>Retiree Health Premiums</vt:lpstr>
      <vt:lpstr>Maximum UC Contribution</vt:lpstr>
      <vt:lpstr>Eligibility &amp; Cost</vt:lpstr>
      <vt:lpstr>Eligibility Group 1</vt:lpstr>
      <vt:lpstr>Eligibility Group 2</vt:lpstr>
      <vt:lpstr>Eligibility Group 2 cont’d</vt:lpstr>
      <vt:lpstr>Eligibility Group 3</vt:lpstr>
      <vt:lpstr>Where do I find rates?</vt:lpstr>
      <vt:lpstr>Rate Chart - Maximum UC Contribution</vt:lpstr>
      <vt:lpstr>Your Monthly Costs</vt:lpstr>
      <vt:lpstr>“Income Related Adjustment”</vt:lpstr>
      <vt:lpstr>Premium breakdown</vt:lpstr>
      <vt:lpstr>Medicare</vt:lpstr>
      <vt:lpstr>Who is eligible for Medicare?</vt:lpstr>
      <vt:lpstr>What is Medicare?</vt:lpstr>
      <vt:lpstr>Three Parts of Medicare</vt:lpstr>
      <vt:lpstr>Three Parts of Medicare cont’d</vt:lpstr>
      <vt:lpstr>What is Medicare?</vt:lpstr>
      <vt:lpstr>Medicare &amp; UC Work Together</vt:lpstr>
      <vt:lpstr>Medicare Premiums in 2020</vt:lpstr>
      <vt:lpstr>UC Medicare Advantage Plans</vt:lpstr>
      <vt:lpstr>Choice of Physician</vt:lpstr>
      <vt:lpstr>Choice of Physician</vt:lpstr>
      <vt:lpstr> Cost of Care</vt:lpstr>
      <vt:lpstr>UC Medicare Supplement Plans</vt:lpstr>
      <vt:lpstr>Supplements &amp; Medicare Crossover</vt:lpstr>
      <vt:lpstr>Choice of Physician</vt:lpstr>
      <vt:lpstr>Supplement Deductibles</vt:lpstr>
      <vt:lpstr>Supplements – Office Visit Example</vt:lpstr>
      <vt:lpstr>Supplements – Hospital Example</vt:lpstr>
      <vt:lpstr>Supplements – Skilled Nursing</vt:lpstr>
      <vt:lpstr>Are you traveling out of US?</vt:lpstr>
      <vt:lpstr>Prescription Drugs - Part D</vt:lpstr>
      <vt:lpstr>Part D – Drug Copays</vt:lpstr>
      <vt:lpstr>ID Cards</vt:lpstr>
      <vt:lpstr>Medicare PPO without Rx</vt:lpstr>
      <vt:lpstr>Out-of-Pocket Maximums</vt:lpstr>
      <vt:lpstr>When to enroll in Medicare?</vt:lpstr>
      <vt:lpstr>Employees</vt:lpstr>
      <vt:lpstr>Employees – Special Considerations</vt:lpstr>
      <vt:lpstr>Employees – Special Considerations</vt:lpstr>
      <vt:lpstr>Eligible at Retirement</vt:lpstr>
      <vt:lpstr>Eligible at Retirement-Process</vt:lpstr>
      <vt:lpstr>Eligible after Retirement</vt:lpstr>
      <vt:lpstr>Eligible after Retirement-Process</vt:lpstr>
      <vt:lpstr>Want to come back???</vt:lpstr>
      <vt:lpstr>Web Resources</vt:lpstr>
      <vt:lpstr>Medicare Forms for RASC</vt:lpstr>
      <vt:lpstr>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Retiree Health</dc:title>
  <dc:creator>Laura Morgan (UCSB)</dc:creator>
  <cp:lastModifiedBy>user</cp:lastModifiedBy>
  <cp:revision>867</cp:revision>
  <cp:lastPrinted>2018-05-07T21:04:45Z</cp:lastPrinted>
  <dcterms:created xsi:type="dcterms:W3CDTF">2003-03-03T21:13:17Z</dcterms:created>
  <dcterms:modified xsi:type="dcterms:W3CDTF">2020-05-14T14:49:15Z</dcterms:modified>
</cp:coreProperties>
</file>